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2"/>
  </p:notesMasterIdLst>
  <p:sldIdLst>
    <p:sldId id="256" r:id="rId2"/>
    <p:sldId id="331" r:id="rId3"/>
    <p:sldId id="269" r:id="rId4"/>
    <p:sldId id="270" r:id="rId5"/>
    <p:sldId id="332" r:id="rId6"/>
    <p:sldId id="287" r:id="rId7"/>
    <p:sldId id="333" r:id="rId8"/>
    <p:sldId id="291" r:id="rId9"/>
    <p:sldId id="292" r:id="rId10"/>
    <p:sldId id="296" r:id="rId11"/>
    <p:sldId id="312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30" r:id="rId20"/>
    <p:sldId id="341" r:id="rId21"/>
    <p:sldId id="342" r:id="rId22"/>
    <p:sldId id="343" r:id="rId23"/>
    <p:sldId id="326" r:id="rId24"/>
    <p:sldId id="327" r:id="rId25"/>
    <p:sldId id="257" r:id="rId26"/>
    <p:sldId id="382" r:id="rId27"/>
    <p:sldId id="268" r:id="rId28"/>
    <p:sldId id="387" r:id="rId29"/>
    <p:sldId id="388" r:id="rId30"/>
    <p:sldId id="389" r:id="rId31"/>
    <p:sldId id="278" r:id="rId32"/>
    <p:sldId id="279" r:id="rId33"/>
    <p:sldId id="282" r:id="rId34"/>
    <p:sldId id="281" r:id="rId35"/>
    <p:sldId id="283" r:id="rId36"/>
    <p:sldId id="391" r:id="rId37"/>
    <p:sldId id="286" r:id="rId38"/>
    <p:sldId id="392" r:id="rId39"/>
    <p:sldId id="288" r:id="rId40"/>
    <p:sldId id="395" r:id="rId41"/>
    <p:sldId id="396" r:id="rId42"/>
    <p:sldId id="397" r:id="rId43"/>
    <p:sldId id="398" r:id="rId44"/>
    <p:sldId id="399" r:id="rId45"/>
    <p:sldId id="403" r:id="rId46"/>
    <p:sldId id="404" r:id="rId47"/>
    <p:sldId id="405" r:id="rId48"/>
    <p:sldId id="406" r:id="rId49"/>
    <p:sldId id="298" r:id="rId50"/>
    <p:sldId id="301" r:id="rId51"/>
    <p:sldId id="304" r:id="rId52"/>
    <p:sldId id="305" r:id="rId53"/>
    <p:sldId id="317" r:id="rId54"/>
    <p:sldId id="273" r:id="rId55"/>
    <p:sldId id="274" r:id="rId56"/>
    <p:sldId id="265" r:id="rId57"/>
    <p:sldId id="266" r:id="rId58"/>
    <p:sldId id="284" r:id="rId59"/>
    <p:sldId id="263" r:id="rId60"/>
    <p:sldId id="309" r:id="rId61"/>
    <p:sldId id="418" r:id="rId62"/>
    <p:sldId id="420" r:id="rId63"/>
    <p:sldId id="421" r:id="rId64"/>
    <p:sldId id="422" r:id="rId65"/>
    <p:sldId id="295" r:id="rId66"/>
    <p:sldId id="425" r:id="rId67"/>
    <p:sldId id="293" r:id="rId68"/>
    <p:sldId id="299" r:id="rId69"/>
    <p:sldId id="300" r:id="rId70"/>
    <p:sldId id="427" r:id="rId7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4B3B83-6380-4F56-A367-0ABF72AC61C5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C5337-9476-43E4-B5F8-A37CAE506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27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94B485A9-9090-4751-86BB-75B79AFA9D7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93F0C106-3904-4769-8DC1-4D4E3B1D6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AC4CDD52-BC3B-4236-B86F-02723CE81F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5052FF6-C196-4CBF-9F65-F0B577975441}" type="slidenum">
              <a:rPr lang="sr-Latn-CS" altLang="en-US" sz="1200"/>
              <a:pPr eaLnBrk="1" hangingPunct="1"/>
              <a:t>1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>
            <a:extLst>
              <a:ext uri="{FF2B5EF4-FFF2-40B4-BE49-F238E27FC236}">
                <a16:creationId xmlns:a16="http://schemas.microsoft.com/office/drawing/2014/main" id="{1BA75756-CE37-4833-A42A-F3F8673768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>
            <a:extLst>
              <a:ext uri="{FF2B5EF4-FFF2-40B4-BE49-F238E27FC236}">
                <a16:creationId xmlns:a16="http://schemas.microsoft.com/office/drawing/2014/main" id="{D9A90CEC-19C6-422D-B593-09DA81BA2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6084" name="Slide Number Placeholder 3">
            <a:extLst>
              <a:ext uri="{FF2B5EF4-FFF2-40B4-BE49-F238E27FC236}">
                <a16:creationId xmlns:a16="http://schemas.microsoft.com/office/drawing/2014/main" id="{B4F1A35E-D371-4CCA-A612-BC3E466597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7CABCD3-BFC6-41D9-97B8-C4701E027806}" type="slidenum">
              <a:rPr lang="sr-Latn-CS" altLang="en-US" sz="1200"/>
              <a:pPr eaLnBrk="1" hangingPunct="1"/>
              <a:t>12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EEF08F1D-5845-4F42-93F3-8C6AD95B566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DC324268-ACA8-447B-852E-FD69B085E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57551DDC-FDF9-4139-992D-0DA998C0C9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D39899D-5B5D-4BD2-8CF2-5AF6AC140629}" type="slidenum">
              <a:rPr lang="sr-Latn-CS" altLang="en-US" sz="1200"/>
              <a:pPr eaLnBrk="1" hangingPunct="1"/>
              <a:t>13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id="{08CE7678-43D6-4BBC-A8C1-00C1DECAF3A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id="{6F2B7F6D-4C0C-416F-A9EA-CA3DF66B4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8132" name="Slide Number Placeholder 3">
            <a:extLst>
              <a:ext uri="{FF2B5EF4-FFF2-40B4-BE49-F238E27FC236}">
                <a16:creationId xmlns:a16="http://schemas.microsoft.com/office/drawing/2014/main" id="{139E96CA-C258-4757-8490-106E61D045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0452B00-A63C-4F05-B15A-A7F417F4A33E}" type="slidenum">
              <a:rPr lang="sr-Latn-CS" altLang="en-US" sz="1200"/>
              <a:pPr eaLnBrk="1" hangingPunct="1"/>
              <a:t>15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>
            <a:extLst>
              <a:ext uri="{FF2B5EF4-FFF2-40B4-BE49-F238E27FC236}">
                <a16:creationId xmlns:a16="http://schemas.microsoft.com/office/drawing/2014/main" id="{94E9099F-973E-4550-83A8-2FC9B6E407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>
            <a:extLst>
              <a:ext uri="{FF2B5EF4-FFF2-40B4-BE49-F238E27FC236}">
                <a16:creationId xmlns:a16="http://schemas.microsoft.com/office/drawing/2014/main" id="{A070E40A-BA41-44BE-84C5-6560DC2D0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BFEDFA00-6FD4-4BCD-ACE9-4C2DA47E18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3D166B7-2A8B-47C7-BBF0-AB4322C2745D}" type="slidenum">
              <a:rPr lang="sr-Latn-CS" altLang="en-US" sz="1200"/>
              <a:pPr eaLnBrk="1" hangingPunct="1"/>
              <a:t>17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ADCD72F9-8D89-47C0-8046-359FEB6BE8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3AFD2734-8F0E-4AD8-B3F3-6578B1888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2904BDCA-ECE9-476E-AD8D-974186655F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7A9D440-DEC8-431C-AF42-5489F0E78DD1}" type="slidenum">
              <a:rPr lang="sr-Latn-CS" altLang="en-US" sz="1200"/>
              <a:pPr eaLnBrk="1" hangingPunct="1"/>
              <a:t>20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>
            <a:extLst>
              <a:ext uri="{FF2B5EF4-FFF2-40B4-BE49-F238E27FC236}">
                <a16:creationId xmlns:a16="http://schemas.microsoft.com/office/drawing/2014/main" id="{55937701-9144-4D01-A810-A13C7083D66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>
            <a:extLst>
              <a:ext uri="{FF2B5EF4-FFF2-40B4-BE49-F238E27FC236}">
                <a16:creationId xmlns:a16="http://schemas.microsoft.com/office/drawing/2014/main" id="{A2AF4B1A-D90F-433A-9936-DB3A3C098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AEEA790B-83A7-48E5-B1A4-7B6C572177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C28DB05-E980-4B44-B311-BB004BC6687E}" type="slidenum">
              <a:rPr lang="sr-Latn-CS" altLang="en-US" sz="1200"/>
              <a:pPr eaLnBrk="1" hangingPunct="1"/>
              <a:t>21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id="{A0087994-960D-44C9-A1D6-C2F7EE75BD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id="{D719A09D-0160-4F0B-AEE1-F37802F01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id="{0A7A19DE-DD72-474E-9592-8B80461545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A5C7F3C-7909-4D0D-B77C-327B339B0430}" type="slidenum">
              <a:rPr lang="sr-Latn-CS" altLang="en-US" sz="1200"/>
              <a:pPr eaLnBrk="1" hangingPunct="1"/>
              <a:t>23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>
            <a:extLst>
              <a:ext uri="{FF2B5EF4-FFF2-40B4-BE49-F238E27FC236}">
                <a16:creationId xmlns:a16="http://schemas.microsoft.com/office/drawing/2014/main" id="{3586D123-8D0C-42F9-8C4F-9B3D1EA0418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>
            <a:extLst>
              <a:ext uri="{FF2B5EF4-FFF2-40B4-BE49-F238E27FC236}">
                <a16:creationId xmlns:a16="http://schemas.microsoft.com/office/drawing/2014/main" id="{38B281DC-DAB9-49EC-8BF7-3689321FD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F0212FF9-5F66-4958-9BBA-08193EB35A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E6F4B5A-0B2C-4C2E-BE73-C38DA4A315ED}" type="slidenum">
              <a:rPr lang="sr-Latn-CS" altLang="en-US" sz="1200"/>
              <a:pPr eaLnBrk="1" hangingPunct="1"/>
              <a:t>24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>
            <a:extLst>
              <a:ext uri="{FF2B5EF4-FFF2-40B4-BE49-F238E27FC236}">
                <a16:creationId xmlns:a16="http://schemas.microsoft.com/office/drawing/2014/main" id="{7C7AC9D4-EFD3-4DDE-B52A-5FCF34AC2C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>
            <a:extLst>
              <a:ext uri="{FF2B5EF4-FFF2-40B4-BE49-F238E27FC236}">
                <a16:creationId xmlns:a16="http://schemas.microsoft.com/office/drawing/2014/main" id="{BD606A4B-E236-453A-9107-BA2C1025F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0420" name="Slide Number Placeholder 3">
            <a:extLst>
              <a:ext uri="{FF2B5EF4-FFF2-40B4-BE49-F238E27FC236}">
                <a16:creationId xmlns:a16="http://schemas.microsoft.com/office/drawing/2014/main" id="{83D0FB4D-3E44-4836-9B9C-D29EA51BF0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FBB7D47-EDE4-45C5-8465-6C67930E4BD7}" type="slidenum">
              <a:rPr lang="sr-Latn-CS" altLang="en-US"/>
              <a:pPr eaLnBrk="1" hangingPunct="1"/>
              <a:t>25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>
            <a:extLst>
              <a:ext uri="{FF2B5EF4-FFF2-40B4-BE49-F238E27FC236}">
                <a16:creationId xmlns:a16="http://schemas.microsoft.com/office/drawing/2014/main" id="{8D835201-A769-4AD4-B6E4-F1FC970D21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>
            <a:extLst>
              <a:ext uri="{FF2B5EF4-FFF2-40B4-BE49-F238E27FC236}">
                <a16:creationId xmlns:a16="http://schemas.microsoft.com/office/drawing/2014/main" id="{857F69BD-73A6-408A-B6E5-D617C97C5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id="{1111DB7F-88B2-4A11-A4CA-C18D002C4D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1C70E66-791C-4EBE-BFF0-CD1275F726B4}" type="slidenum">
              <a:rPr lang="sr-Latn-CS" altLang="en-US"/>
              <a:pPr eaLnBrk="1" hangingPunct="1"/>
              <a:t>27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AF726CB6-77B6-41E7-BA1B-8ECA377A4F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5E734889-9AA9-4EF4-9DB3-B275F3326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DA66BB2E-8619-405B-8643-1331B8FC0F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F930C44-BC78-4CE0-B6B5-53797501E851}" type="slidenum">
              <a:rPr lang="sr-Latn-CS" altLang="en-US" sz="1200"/>
              <a:pPr eaLnBrk="1" hangingPunct="1"/>
              <a:t>3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>
            <a:extLst>
              <a:ext uri="{FF2B5EF4-FFF2-40B4-BE49-F238E27FC236}">
                <a16:creationId xmlns:a16="http://schemas.microsoft.com/office/drawing/2014/main" id="{CAF81D6E-3DC7-4DCC-8BDD-B1602CC02C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>
            <a:extLst>
              <a:ext uri="{FF2B5EF4-FFF2-40B4-BE49-F238E27FC236}">
                <a16:creationId xmlns:a16="http://schemas.microsoft.com/office/drawing/2014/main" id="{285C56BE-1731-4B08-858C-4297144277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2468" name="Slide Number Placeholder 3">
            <a:extLst>
              <a:ext uri="{FF2B5EF4-FFF2-40B4-BE49-F238E27FC236}">
                <a16:creationId xmlns:a16="http://schemas.microsoft.com/office/drawing/2014/main" id="{EF5FD5C3-C0CC-484B-9401-83124F344D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0982C93-C650-441D-8687-ECDC57966B90}" type="slidenum">
              <a:rPr lang="sr-Latn-CS" altLang="en-US"/>
              <a:pPr eaLnBrk="1" hangingPunct="1"/>
              <a:t>28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>
            <a:extLst>
              <a:ext uri="{FF2B5EF4-FFF2-40B4-BE49-F238E27FC236}">
                <a16:creationId xmlns:a16="http://schemas.microsoft.com/office/drawing/2014/main" id="{F57EFF57-96B5-493C-A222-D70A08CAAFA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>
            <a:extLst>
              <a:ext uri="{FF2B5EF4-FFF2-40B4-BE49-F238E27FC236}">
                <a16:creationId xmlns:a16="http://schemas.microsoft.com/office/drawing/2014/main" id="{4BE2390E-0E23-465C-8EC7-67CE7E1C7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id="{3DD325A2-AA7B-4BD0-B2CF-6CEE47FAFB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CC816F6-4B43-4BA7-9EBE-DE638D8D61EF}" type="slidenum">
              <a:rPr lang="sr-Latn-CS" altLang="en-US"/>
              <a:pPr eaLnBrk="1" hangingPunct="1"/>
              <a:t>29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>
            <a:extLst>
              <a:ext uri="{FF2B5EF4-FFF2-40B4-BE49-F238E27FC236}">
                <a16:creationId xmlns:a16="http://schemas.microsoft.com/office/drawing/2014/main" id="{1E9412B2-E8FA-4DAF-A277-95EEFB82EA0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>
            <a:extLst>
              <a:ext uri="{FF2B5EF4-FFF2-40B4-BE49-F238E27FC236}">
                <a16:creationId xmlns:a16="http://schemas.microsoft.com/office/drawing/2014/main" id="{A358F876-DDFD-4C42-A369-00ABEDF25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5540" name="Slide Number Placeholder 3">
            <a:extLst>
              <a:ext uri="{FF2B5EF4-FFF2-40B4-BE49-F238E27FC236}">
                <a16:creationId xmlns:a16="http://schemas.microsoft.com/office/drawing/2014/main" id="{7C5F2209-66F1-4FBD-BA82-90939F1998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A2049D8-4EA1-47B7-8A9A-3ADE666371D2}" type="slidenum">
              <a:rPr lang="sr-Latn-CS" altLang="en-US"/>
              <a:pPr eaLnBrk="1" hangingPunct="1"/>
              <a:t>31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>
            <a:extLst>
              <a:ext uri="{FF2B5EF4-FFF2-40B4-BE49-F238E27FC236}">
                <a16:creationId xmlns:a16="http://schemas.microsoft.com/office/drawing/2014/main" id="{3F85AC4B-D4E3-40D2-BE68-D1A4736EEE2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>
            <a:extLst>
              <a:ext uri="{FF2B5EF4-FFF2-40B4-BE49-F238E27FC236}">
                <a16:creationId xmlns:a16="http://schemas.microsoft.com/office/drawing/2014/main" id="{EDC2469B-E99E-4C67-B911-1E02E202E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6564" name="Slide Number Placeholder 3">
            <a:extLst>
              <a:ext uri="{FF2B5EF4-FFF2-40B4-BE49-F238E27FC236}">
                <a16:creationId xmlns:a16="http://schemas.microsoft.com/office/drawing/2014/main" id="{B54FFF43-DB05-42A5-A8B7-6384E6707B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42632CC-ACDC-4400-BC8F-EA5989F6D371}" type="slidenum">
              <a:rPr lang="sr-Latn-CS" altLang="en-US"/>
              <a:pPr eaLnBrk="1" hangingPunct="1"/>
              <a:t>32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>
            <a:extLst>
              <a:ext uri="{FF2B5EF4-FFF2-40B4-BE49-F238E27FC236}">
                <a16:creationId xmlns:a16="http://schemas.microsoft.com/office/drawing/2014/main" id="{5D53003E-EBDB-4EE2-850B-9E6D4BD370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>
            <a:extLst>
              <a:ext uri="{FF2B5EF4-FFF2-40B4-BE49-F238E27FC236}">
                <a16:creationId xmlns:a16="http://schemas.microsoft.com/office/drawing/2014/main" id="{B7B03D03-EF43-4E6D-A8DE-F96FF7ED5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7588" name="Slide Number Placeholder 3">
            <a:extLst>
              <a:ext uri="{FF2B5EF4-FFF2-40B4-BE49-F238E27FC236}">
                <a16:creationId xmlns:a16="http://schemas.microsoft.com/office/drawing/2014/main" id="{27A41CF9-3116-441B-BB3D-4B77931FD2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3B7882A-0406-49B2-9E09-36F46FA9D905}" type="slidenum">
              <a:rPr lang="sr-Latn-CS" altLang="en-US"/>
              <a:pPr eaLnBrk="1" hangingPunct="1"/>
              <a:t>33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>
            <a:extLst>
              <a:ext uri="{FF2B5EF4-FFF2-40B4-BE49-F238E27FC236}">
                <a16:creationId xmlns:a16="http://schemas.microsoft.com/office/drawing/2014/main" id="{8E37C4C8-4C44-4890-987E-58F566ADF6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>
            <a:extLst>
              <a:ext uri="{FF2B5EF4-FFF2-40B4-BE49-F238E27FC236}">
                <a16:creationId xmlns:a16="http://schemas.microsoft.com/office/drawing/2014/main" id="{E9B68FC2-CD32-4FA1-B182-4B311F898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8612" name="Slide Number Placeholder 3">
            <a:extLst>
              <a:ext uri="{FF2B5EF4-FFF2-40B4-BE49-F238E27FC236}">
                <a16:creationId xmlns:a16="http://schemas.microsoft.com/office/drawing/2014/main" id="{B819F083-B5AF-4A3F-897B-7CB5E4D579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E2663E7-ADF1-411B-91F8-C2E587971F04}" type="slidenum">
              <a:rPr lang="sr-Latn-CS" altLang="en-US"/>
              <a:pPr eaLnBrk="1" hangingPunct="1"/>
              <a:t>34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>
            <a:extLst>
              <a:ext uri="{FF2B5EF4-FFF2-40B4-BE49-F238E27FC236}">
                <a16:creationId xmlns:a16="http://schemas.microsoft.com/office/drawing/2014/main" id="{B81D57AD-648D-4B77-8637-295D1A34CC4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>
            <a:extLst>
              <a:ext uri="{FF2B5EF4-FFF2-40B4-BE49-F238E27FC236}">
                <a16:creationId xmlns:a16="http://schemas.microsoft.com/office/drawing/2014/main" id="{C6A5AB38-905F-41B0-ACBF-B70D9F0B9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9636" name="Slide Number Placeholder 3">
            <a:extLst>
              <a:ext uri="{FF2B5EF4-FFF2-40B4-BE49-F238E27FC236}">
                <a16:creationId xmlns:a16="http://schemas.microsoft.com/office/drawing/2014/main" id="{AA49411F-9935-44AB-9C81-2D1D7BD5D1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939A972-1273-4084-9B41-836AA6E0F6E2}" type="slidenum">
              <a:rPr lang="sr-Latn-CS" altLang="en-US"/>
              <a:pPr eaLnBrk="1" hangingPunct="1"/>
              <a:t>35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>
            <a:extLst>
              <a:ext uri="{FF2B5EF4-FFF2-40B4-BE49-F238E27FC236}">
                <a16:creationId xmlns:a16="http://schemas.microsoft.com/office/drawing/2014/main" id="{974659E6-0987-48AB-B261-1F666AFA5B9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>
            <a:extLst>
              <a:ext uri="{FF2B5EF4-FFF2-40B4-BE49-F238E27FC236}">
                <a16:creationId xmlns:a16="http://schemas.microsoft.com/office/drawing/2014/main" id="{DB365117-4D5C-42F7-9438-6B0D8F105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0660" name="Slide Number Placeholder 3">
            <a:extLst>
              <a:ext uri="{FF2B5EF4-FFF2-40B4-BE49-F238E27FC236}">
                <a16:creationId xmlns:a16="http://schemas.microsoft.com/office/drawing/2014/main" id="{37D5CB3E-ACA5-4988-8563-E3D02FF743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8EB4818-BC8B-4332-8A01-FEE28DA9CBDC}" type="slidenum">
              <a:rPr lang="sr-Latn-CS" altLang="en-US"/>
              <a:pPr eaLnBrk="1" hangingPunct="1"/>
              <a:t>37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>
            <a:extLst>
              <a:ext uri="{FF2B5EF4-FFF2-40B4-BE49-F238E27FC236}">
                <a16:creationId xmlns:a16="http://schemas.microsoft.com/office/drawing/2014/main" id="{E90E5B08-9E29-446A-A366-547C427127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>
            <a:extLst>
              <a:ext uri="{FF2B5EF4-FFF2-40B4-BE49-F238E27FC236}">
                <a16:creationId xmlns:a16="http://schemas.microsoft.com/office/drawing/2014/main" id="{1B5A8029-B79F-4B9D-9155-7004ABB59E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1684" name="Slide Number Placeholder 3">
            <a:extLst>
              <a:ext uri="{FF2B5EF4-FFF2-40B4-BE49-F238E27FC236}">
                <a16:creationId xmlns:a16="http://schemas.microsoft.com/office/drawing/2014/main" id="{394DE200-27DC-47AB-8F8A-9EF6E2E3B4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3402EA5-4D39-4ED8-88E1-4F3EFC395914}" type="slidenum">
              <a:rPr lang="sr-Latn-CS" altLang="en-US"/>
              <a:pPr eaLnBrk="1" hangingPunct="1"/>
              <a:t>38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>
            <a:extLst>
              <a:ext uri="{FF2B5EF4-FFF2-40B4-BE49-F238E27FC236}">
                <a16:creationId xmlns:a16="http://schemas.microsoft.com/office/drawing/2014/main" id="{019E8E08-E970-4651-A56B-4C2C00CEFC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>
            <a:extLst>
              <a:ext uri="{FF2B5EF4-FFF2-40B4-BE49-F238E27FC236}">
                <a16:creationId xmlns:a16="http://schemas.microsoft.com/office/drawing/2014/main" id="{1E7FA448-67C0-4A9C-BC39-9FC76FA33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2708" name="Slide Number Placeholder 3">
            <a:extLst>
              <a:ext uri="{FF2B5EF4-FFF2-40B4-BE49-F238E27FC236}">
                <a16:creationId xmlns:a16="http://schemas.microsoft.com/office/drawing/2014/main" id="{9AE6785F-F446-4C93-821A-BBAF859364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F8DBB1D-193A-491A-83A3-3142A456B3CB}" type="slidenum">
              <a:rPr lang="sr-Latn-CS" altLang="en-US"/>
              <a:pPr eaLnBrk="1" hangingPunct="1"/>
              <a:t>39</a:t>
            </a:fld>
            <a:endParaRPr lang="sr-Latn-C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B2C93B86-BF1E-4926-9F12-2274C91DB7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7E949A4E-CAF8-4438-A7D7-BA96F65D9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FEA060D4-F625-4F1F-8789-D9CE560A78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86A44B5-8D6A-430F-8465-96EC215034DA}" type="slidenum">
              <a:rPr lang="sr-Latn-CS" altLang="en-US" sz="1200"/>
              <a:pPr eaLnBrk="1" hangingPunct="1"/>
              <a:t>4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0E382412-AF17-4D5C-8E8D-B5D4B0991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E6A83012-7BCA-4668-A352-C14169B344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88D4E60F-4E22-490B-B0B7-04503D8FD9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8AF520B-B518-4DBD-B1D8-3DE65C69DD89}" type="slidenum">
              <a:rPr lang="sr-Latn-CS" altLang="en-US" sz="1200"/>
              <a:pPr eaLnBrk="1" hangingPunct="1"/>
              <a:t>5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>
            <a:extLst>
              <a:ext uri="{FF2B5EF4-FFF2-40B4-BE49-F238E27FC236}">
                <a16:creationId xmlns:a16="http://schemas.microsoft.com/office/drawing/2014/main" id="{66B6C7C2-0504-4CC5-8234-3D5599B2CB8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>
            <a:extLst>
              <a:ext uri="{FF2B5EF4-FFF2-40B4-BE49-F238E27FC236}">
                <a16:creationId xmlns:a16="http://schemas.microsoft.com/office/drawing/2014/main" id="{D1C593A1-872F-4A8D-BCC5-ADEDCCF2F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9940" name="Slide Number Placeholder 3">
            <a:extLst>
              <a:ext uri="{FF2B5EF4-FFF2-40B4-BE49-F238E27FC236}">
                <a16:creationId xmlns:a16="http://schemas.microsoft.com/office/drawing/2014/main" id="{2D955A49-0FAF-4A86-854C-F08FB08001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36C77B6-0A55-4CFF-AF1C-7906C99FD7F2}" type="slidenum">
              <a:rPr lang="sr-Latn-CS" altLang="en-US" sz="1200"/>
              <a:pPr eaLnBrk="1" hangingPunct="1"/>
              <a:t>6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CCEE671-1AAB-47EE-A228-A8B1848A72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003A85D1-A576-4D04-ADD8-3783184A9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4F56DB82-EEE4-48C1-A728-814C812574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5A955C3-AE2A-4898-BE59-A450A1D2DE32}" type="slidenum">
              <a:rPr lang="sr-Latn-CS" altLang="en-US" sz="1200"/>
              <a:pPr eaLnBrk="1" hangingPunct="1"/>
              <a:t>8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>
            <a:extLst>
              <a:ext uri="{FF2B5EF4-FFF2-40B4-BE49-F238E27FC236}">
                <a16:creationId xmlns:a16="http://schemas.microsoft.com/office/drawing/2014/main" id="{11DE0365-742B-404B-8F46-25957ED39E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>
            <a:extLst>
              <a:ext uri="{FF2B5EF4-FFF2-40B4-BE49-F238E27FC236}">
                <a16:creationId xmlns:a16="http://schemas.microsoft.com/office/drawing/2014/main" id="{151A8344-55CF-4BE1-B0E2-3257B8C44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14AEC8CB-1103-4EA5-A234-45F1A3AF3B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2BA01E5-0EC6-489F-922E-918BFF0A81A9}" type="slidenum">
              <a:rPr lang="sr-Latn-CS" altLang="en-US" sz="1200"/>
              <a:pPr eaLnBrk="1" hangingPunct="1"/>
              <a:t>9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>
            <a:extLst>
              <a:ext uri="{FF2B5EF4-FFF2-40B4-BE49-F238E27FC236}">
                <a16:creationId xmlns:a16="http://schemas.microsoft.com/office/drawing/2014/main" id="{EADEDF99-FE8B-4C17-8DD0-6E27EF097FE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>
            <a:extLst>
              <a:ext uri="{FF2B5EF4-FFF2-40B4-BE49-F238E27FC236}">
                <a16:creationId xmlns:a16="http://schemas.microsoft.com/office/drawing/2014/main" id="{80057E09-6D16-478E-AC87-F16F5EEED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4036" name="Slide Number Placeholder 3">
            <a:extLst>
              <a:ext uri="{FF2B5EF4-FFF2-40B4-BE49-F238E27FC236}">
                <a16:creationId xmlns:a16="http://schemas.microsoft.com/office/drawing/2014/main" id="{2867B3E4-F089-4E51-87B9-CC1A668328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D9B87F2-BDB2-4813-AFBE-4DBC0EF4C25B}" type="slidenum">
              <a:rPr lang="sr-Latn-CS" altLang="en-US" sz="1200"/>
              <a:pPr eaLnBrk="1" hangingPunct="1"/>
              <a:t>10</a:t>
            </a:fld>
            <a:endParaRPr lang="sr-Latn-C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C5ADC769-B365-482F-B888-E7ECE4550B1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461E12C4-C4F4-4907-BEB4-7ACED6F30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69FB1E0E-FEF2-44A6-8850-DAF11BE268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41680BE-ED4B-425E-BB09-921DE81CBDAA}" type="slidenum">
              <a:rPr lang="sr-Latn-CS" altLang="en-US" sz="1200"/>
              <a:pPr eaLnBrk="1" hangingPunct="1"/>
              <a:t>11</a:t>
            </a:fld>
            <a:endParaRPr lang="sr-Latn-C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96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4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66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8432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62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28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91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75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69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8C2A69F-903A-4719-BE1C-7A29230156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69901" y="1463040"/>
            <a:ext cx="1024128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11">
            <a:extLst>
              <a:ext uri="{FF2B5EF4-FFF2-40B4-BE49-F238E27FC236}">
                <a16:creationId xmlns:a16="http://schemas.microsoft.com/office/drawing/2014/main" id="{5668F6AC-95D6-429E-A7BA-8B0A6CDCBC9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18">
            <a:extLst>
              <a:ext uri="{FF2B5EF4-FFF2-40B4-BE49-F238E27FC236}">
                <a16:creationId xmlns:a16="http://schemas.microsoft.com/office/drawing/2014/main" id="{9B6EF891-6D53-4A35-A1A3-EDE306ECDA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CC29869F-742A-4204-B37A-3D06914EAD80}" type="slidenum">
              <a:rPr lang="sr-Latn-CS" altLang="en-US"/>
              <a:pPr/>
              <a:t>‹#›</a:t>
            </a:fld>
            <a:endParaRPr lang="sr-Latn-CS" altLang="en-US"/>
          </a:p>
        </p:txBody>
      </p:sp>
      <p:sp>
        <p:nvSpPr>
          <p:cNvPr id="7" name="Footer Placeholder 20">
            <a:extLst>
              <a:ext uri="{FF2B5EF4-FFF2-40B4-BE49-F238E27FC236}">
                <a16:creationId xmlns:a16="http://schemas.microsoft.com/office/drawing/2014/main" id="{43996A81-B777-498E-9E15-6F9E39E9D31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001511989"/>
      </p:ext>
    </p:extLst>
  </p:cSld>
  <p:clrMapOvr>
    <a:masterClrMapping/>
  </p:clrMapOvr>
  <p:transition>
    <p:checke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167" y="228601"/>
            <a:ext cx="1134745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167" y="1676400"/>
            <a:ext cx="11387667" cy="213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167" y="3963989"/>
            <a:ext cx="11387667" cy="2135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E6BADA-DB64-4BBA-A4A2-C1BD3119A1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6400" y="6245225"/>
            <a:ext cx="3048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CE7F3-3E22-4C2F-9A9E-F2D488D06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31E29-9CC5-4A19-B5C8-E92686D7A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3048000" cy="476250"/>
          </a:xfrm>
        </p:spPr>
        <p:txBody>
          <a:bodyPr/>
          <a:lstStyle>
            <a:lvl1pPr>
              <a:defRPr/>
            </a:lvl1pPr>
          </a:lstStyle>
          <a:p>
            <a:fld id="{8730993F-13A6-4153-BFCA-CE2350002596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2166383503"/>
      </p:ext>
    </p:extLst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8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5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8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52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3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57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6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3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58291-D0C5-4ADE-B39B-6CE9D3D63CC8}" type="datetimeFigureOut">
              <a:rPr lang="en-US" smtClean="0"/>
              <a:t>02-Feb-21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F1353-B136-4D69-A8C7-89531E7DB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306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>
            <a:extLst>
              <a:ext uri="{FF2B5EF4-FFF2-40B4-BE49-F238E27FC236}">
                <a16:creationId xmlns:a16="http://schemas.microsoft.com/office/drawing/2014/main" id="{0895B2C1-4E89-446B-AD69-EBB117308597}"/>
              </a:ext>
            </a:extLst>
          </p:cNvPr>
          <p:cNvSpPr>
            <a:spLocks noGrp="1" noRot="1" noChangeArrowheads="1"/>
          </p:cNvSpPr>
          <p:nvPr>
            <p:ph type="ctrTitle"/>
          </p:nvPr>
        </p:nvSpPr>
        <p:spPr>
          <a:xfrm>
            <a:off x="2424114" y="6350"/>
            <a:ext cx="7558087" cy="3176588"/>
          </a:xfrm>
        </p:spPr>
        <p:txBody>
          <a:bodyPr/>
          <a:lstStyle/>
          <a:p>
            <a:pPr>
              <a:defRPr/>
            </a:pPr>
            <a:r>
              <a:rPr lang="x-none" sz="7200" i="1" dirty="0">
                <a:latin typeface="Verdana" pitchFamily="34" charset="0"/>
                <a:cs typeface="Times New Roman" pitchFamily="18" charset="0"/>
              </a:rPr>
              <a:t>ХИРУРГИЈА</a:t>
            </a:r>
            <a:r>
              <a:rPr lang="en-US" sz="7200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7200" i="1" dirty="0">
                <a:latin typeface="Verdana" pitchFamily="34" charset="0"/>
                <a:cs typeface="Times New Roman" pitchFamily="18" charset="0"/>
              </a:rPr>
              <a:t>ЈЕДЊАКА</a:t>
            </a:r>
            <a:endParaRPr lang="sr-Latn-CS" sz="7200" i="1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12643" name="Rectangle 3">
            <a:extLst>
              <a:ext uri="{FF2B5EF4-FFF2-40B4-BE49-F238E27FC236}">
                <a16:creationId xmlns:a16="http://schemas.microsoft.com/office/drawing/2014/main" id="{1502599E-6DC6-47E4-ADF0-C0BBCE43B92C}"/>
              </a:ext>
            </a:extLst>
          </p:cNvPr>
          <p:cNvSpPr>
            <a:spLocks noGrp="1" noRot="1" noChangeArrowheads="1"/>
          </p:cNvSpPr>
          <p:nvPr>
            <p:ph type="subTitle" idx="1"/>
          </p:nvPr>
        </p:nvSpPr>
        <p:spPr>
          <a:xfrm>
            <a:off x="2895600" y="4652963"/>
            <a:ext cx="7304088" cy="863600"/>
          </a:xfrm>
        </p:spPr>
        <p:txBody>
          <a:bodyPr/>
          <a:lstStyle/>
          <a:p>
            <a:pPr>
              <a:defRPr/>
            </a:pPr>
            <a:r>
              <a:rPr lang="sr-Cyrl-RS" sz="2400" b="1" i="1" dirty="0">
                <a:latin typeface="Verdana" pitchFamily="34" charset="0"/>
                <a:cs typeface="Times New Roman" pitchFamily="18" charset="0"/>
              </a:rPr>
              <a:t>Проф</a:t>
            </a:r>
            <a:r>
              <a:rPr lang="sr-Cyrl-CS" sz="2400" b="1" i="1" dirty="0">
                <a:latin typeface="Verdana" pitchFamily="34" charset="0"/>
                <a:cs typeface="Times New Roman" pitchFamily="18" charset="0"/>
              </a:rPr>
              <a:t>. Др Д. Радовановић</a:t>
            </a:r>
            <a:endParaRPr lang="sr-Latn-CS" sz="2400" b="1" i="1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076" name="Rectangle 9">
            <a:extLst>
              <a:ext uri="{FF2B5EF4-FFF2-40B4-BE49-F238E27FC236}">
                <a16:creationId xmlns:a16="http://schemas.microsoft.com/office/drawing/2014/main" id="{357F65AC-D648-4CB9-88E1-40C7F6F963A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2346960" y="5842000"/>
            <a:ext cx="2133600" cy="304800"/>
          </a:xfrm>
        </p:spPr>
        <p:txBody>
          <a:bodyPr rtlCol="0"/>
          <a:lstStyle/>
          <a:p>
            <a:pPr>
              <a:defRPr/>
            </a:pPr>
            <a:fld id="{D10730A9-FF03-4A10-AA8B-9AF2592C6DB1}" type="slidenum">
              <a:rPr lang="sr-Latn-CS">
                <a:solidFill>
                  <a:schemeClr val="tx1">
                    <a:alpha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pPr>
                <a:defRPr/>
              </a:pPr>
              <a:t>1</a:t>
            </a:fld>
            <a:endParaRPr lang="sr-Latn-CS" dirty="0">
              <a:solidFill>
                <a:schemeClr val="tx1">
                  <a:alpha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>
            <a:extLst>
              <a:ext uri="{FF2B5EF4-FFF2-40B4-BE49-F238E27FC236}">
                <a16:creationId xmlns:a16="http://schemas.microsoft.com/office/drawing/2014/main" id="{C1CE55A9-9CD8-40F1-AE56-5B0FADC6C46F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1992313" y="1357313"/>
            <a:ext cx="8374062" cy="5357812"/>
          </a:xfrm>
        </p:spPr>
        <p:txBody>
          <a:bodyPr wrap="square" numCol="1" anchorCtr="0" compatLnSpc="1">
            <a:prstTxWarp prst="textNoShape">
              <a:avLst/>
            </a:prstTxWarp>
            <a:normAutofit lnSpcReduction="10000"/>
          </a:bodyPr>
          <a:lstStyle/>
          <a:p>
            <a:pPr marL="609600" indent="-609600">
              <a:buNone/>
            </a:pP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6-12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САТИ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ОД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ПОВРЕДЕ</a:t>
            </a:r>
            <a:r>
              <a:rPr lang="sr-Cyrl-CS" altLang="en-US" sz="1800" i="1">
                <a:latin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МАЛА</a:t>
            </a:r>
            <a:r>
              <a:rPr lang="sr-Cyrl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ИНФЛАМАЦИЈА</a:t>
            </a:r>
            <a:endParaRPr lang="sr-Latn-CS" altLang="en-US" sz="18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	</a:t>
            </a:r>
            <a:r>
              <a:rPr lang="sr-Cyrl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ДЕБРИДМАН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ПРИМАРНИ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ШАВ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ДРЕНАЖА</a:t>
            </a:r>
            <a:endParaRPr lang="sr-Cyrl-CS" altLang="en-US" sz="18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Cyrl-CS" altLang="en-US" sz="1800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Latn-CS" altLang="en-US" sz="1800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12-24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САТА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ОД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ПОВРЕДЕ</a:t>
            </a:r>
            <a:r>
              <a:rPr lang="sr-Cyrl-CS" altLang="en-US" sz="1800" i="1">
                <a:latin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sr-Latn-CS" altLang="en-US" sz="1800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ИЗРАЖЕНА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ИНФЛАМАЦИЈА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–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ПРИМАРНИ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ШАВ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ПЛЕУРАЛН</a:t>
            </a:r>
            <a:r>
              <a:rPr lang="sr-Cyrl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И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PUCH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ДРЕНАЖА</a:t>
            </a:r>
            <a:endParaRPr lang="sr-Cyrl-CS" altLang="en-US" sz="18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Cyrl-CS" altLang="en-US" sz="1800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Latn-CS" altLang="en-US" sz="1800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sr-Cyrl-CS" altLang="en-US" sz="1800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&gt;</a:t>
            </a:r>
            <a:r>
              <a:rPr lang="sr-Latn-CS" altLang="en-US" sz="2400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24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САТА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ОД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ПОВРЕДЕ</a:t>
            </a:r>
            <a:r>
              <a:rPr lang="sr-Latn-CS" altLang="en-US" sz="1800" i="1">
                <a:latin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ДЕРИВАЦИЈА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ЕКСКЛУЗИЈА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ЈЕДЊАКА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ЕЗОФАГЕКТОМИЈА</a:t>
            </a:r>
            <a:endParaRPr lang="sr-Cyrl-CS" altLang="en-US" sz="18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Cyrl-CS" altLang="en-US" sz="1800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Latn-CS" altLang="en-US" sz="2000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ПРВИ</a:t>
            </a:r>
            <a:r>
              <a:rPr lang="sr-Cyrl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ПОСТОПЕРАТИВНИМ</a:t>
            </a:r>
            <a:r>
              <a:rPr lang="sr-Cyrl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ДАНИ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ГАСТРОСТОМИЈА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ЈЕЈУНОСТОМИЈА ЗА</a:t>
            </a:r>
            <a:r>
              <a:rPr lang="sr-Latn-C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 i="1">
                <a:latin typeface="Verdana" panose="020B0604030504040204" pitchFamily="34" charset="0"/>
                <a:cs typeface="Times New Roman" panose="02020603050405020304" pitchFamily="18" charset="0"/>
              </a:rPr>
              <a:t>ИСХРАНУ </a:t>
            </a:r>
            <a:endParaRPr lang="sr-Latn-CS" altLang="en-US" sz="18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Font typeface="Wingdings" panose="05000000000000000000" pitchFamily="2" charset="2"/>
              <a:buAutoNum type="arabicPeriod" startAt="3"/>
            </a:pPr>
            <a:endParaRPr lang="sr-Latn-CS" altLang="en-US" sz="1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Latn-CS" altLang="en-US" sz="1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D5F06F88-0211-42DD-A627-424F1F52E7F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524000" y="0"/>
            <a:ext cx="91440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ЛЕЧЕЊЕ</a:t>
            </a:r>
            <a:r>
              <a:rPr lang="sr-Latn-C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ПЕРФОРАЦИЈА</a:t>
            </a:r>
            <a:r>
              <a:rPr lang="sr-Latn-C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ЈЕДЊАКА</a:t>
            </a:r>
            <a:endParaRPr lang="sr-Latn-CS" altLang="en-US" sz="3200" i="1"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412" name="Slide Number Placeholder 5">
            <a:extLst>
              <a:ext uri="{FF2B5EF4-FFF2-40B4-BE49-F238E27FC236}">
                <a16:creationId xmlns:a16="http://schemas.microsoft.com/office/drawing/2014/main" id="{55B4C004-F9FC-47C7-A11D-C7933D99A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90BDA36-9A34-4E7E-A6C1-3E9ECFC1DA0B}" type="slidenum">
              <a:rPr lang="sr-Latn-CS" altLang="en-US" sz="1200"/>
              <a:pPr eaLnBrk="1" hangingPunct="1"/>
              <a:t>10</a:t>
            </a:fld>
            <a:endParaRPr lang="sr-Latn-CS" altLang="en-US"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>
            <a:extLst>
              <a:ext uri="{FF2B5EF4-FFF2-40B4-BE49-F238E27FC236}">
                <a16:creationId xmlns:a16="http://schemas.microsoft.com/office/drawing/2014/main" id="{4CE2986B-7090-4556-87A9-2AB56C592A48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1847850" y="1357314"/>
            <a:ext cx="8540750" cy="550068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609600" indent="-609600">
              <a:buNone/>
            </a:pPr>
            <a:r>
              <a:rPr lang="en-US" altLang="en-US" sz="2800" b="1">
                <a:latin typeface="Verdana" panose="020B0604030504040204" pitchFamily="34" charset="0"/>
              </a:rPr>
              <a:t>ГУТАЊЕ</a:t>
            </a:r>
            <a:r>
              <a:rPr lang="sr-Latn-CS" altLang="en-US" sz="2800" b="1">
                <a:latin typeface="Verdana" panose="020B0604030504040204" pitchFamily="34" charset="0"/>
              </a:rPr>
              <a:t> </a:t>
            </a:r>
            <a:r>
              <a:rPr lang="en-US" altLang="en-US" sz="2800" b="1">
                <a:latin typeface="Verdana" panose="020B0604030504040204" pitchFamily="34" charset="0"/>
              </a:rPr>
              <a:t>КАУСТИКА</a:t>
            </a:r>
            <a:r>
              <a:rPr lang="sr-Latn-CS" altLang="en-US" sz="2000">
                <a:latin typeface="Verdana" panose="020B0604030504040204" pitchFamily="34" charset="0"/>
              </a:rPr>
              <a:t>– </a:t>
            </a:r>
            <a:r>
              <a:rPr lang="en-US" altLang="en-US" sz="2000" b="1">
                <a:latin typeface="Verdana" panose="020B0604030504040204" pitchFamily="34" charset="0"/>
              </a:rPr>
              <a:t>ЗАДЕСНО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И</a:t>
            </a:r>
            <a:r>
              <a:rPr lang="sr-Cyrl-CS" altLang="en-US" sz="2000" b="1">
                <a:latin typeface="Verdana" panose="020B0604030504040204" pitchFamily="34" charset="0"/>
              </a:rPr>
              <a:t>ЛИ  </a:t>
            </a:r>
            <a:r>
              <a:rPr lang="en-US" altLang="en-US" sz="2000" b="1">
                <a:latin typeface="Verdana" panose="020B0604030504040204" pitchFamily="34" charset="0"/>
              </a:rPr>
              <a:t>СУИЦИДНО</a:t>
            </a:r>
          </a:p>
          <a:p>
            <a:pPr marL="609600" indent="-609600"/>
            <a:endParaRPr lang="sr-Latn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r>
              <a:rPr lang="en-US" altLang="en-US" sz="2800" b="1">
                <a:latin typeface="Verdana" panose="020B0604030504040204" pitchFamily="34" charset="0"/>
              </a:rPr>
              <a:t>КИСЕЛИНЕ</a:t>
            </a:r>
            <a:r>
              <a:rPr lang="sr-Latn-CS" altLang="en-US" sz="2800">
                <a:latin typeface="Verdana" panose="020B0604030504040204" pitchFamily="34" charset="0"/>
              </a:rPr>
              <a:t> </a:t>
            </a:r>
            <a:r>
              <a:rPr lang="sr-Latn-CS" altLang="en-US" sz="2000">
                <a:latin typeface="Verdana" panose="020B0604030504040204" pitchFamily="34" charset="0"/>
              </a:rPr>
              <a:t>– </a:t>
            </a:r>
            <a:r>
              <a:rPr lang="en-US" altLang="en-US" sz="2000" b="1">
                <a:latin typeface="Verdana" panose="020B0604030504040204" pitchFamily="34" charset="0"/>
              </a:rPr>
              <a:t>КОАГУЛАЦИОНА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НЕКРОЗА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ЈЕ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ПЛИЋА</a:t>
            </a:r>
            <a:r>
              <a:rPr lang="sr-Cyrl-CS" altLang="en-US" sz="2000" b="1">
                <a:latin typeface="Verdana" panose="020B0604030504040204" pitchFamily="34" charset="0"/>
              </a:rPr>
              <a:t>,  </a:t>
            </a:r>
            <a:r>
              <a:rPr lang="en-US" altLang="en-US" sz="2000" b="1">
                <a:latin typeface="Verdana" panose="020B0604030504040204" pitchFamily="34" charset="0"/>
              </a:rPr>
              <a:t>ДАЈЕ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ТЕШКЕ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СТЕНОЗЕ</a:t>
            </a:r>
            <a:endParaRPr lang="sr-Cyrl-CS" altLang="en-US" sz="2000" b="1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r>
              <a:rPr lang="en-US" altLang="en-US" sz="2800" b="1">
                <a:latin typeface="Verdana" panose="020B0604030504040204" pitchFamily="34" charset="0"/>
              </a:rPr>
              <a:t>БАЗЕ</a:t>
            </a:r>
            <a:r>
              <a:rPr lang="sr-Latn-CS" altLang="en-US" sz="2800">
                <a:latin typeface="Verdana" panose="020B0604030504040204" pitchFamily="34" charset="0"/>
              </a:rPr>
              <a:t> </a:t>
            </a:r>
            <a:r>
              <a:rPr lang="sr-Latn-CS" altLang="en-US" sz="2000">
                <a:latin typeface="Verdana" panose="020B0604030504040204" pitchFamily="34" charset="0"/>
              </a:rPr>
              <a:t>–</a:t>
            </a:r>
            <a:r>
              <a:rPr lang="en-US" altLang="en-US" sz="2000" b="1">
                <a:latin typeface="Verdana" panose="020B0604030504040204" pitchFamily="34" charset="0"/>
              </a:rPr>
              <a:t>КОЛИКВАЦИОНА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НЕКРОЗА</a:t>
            </a:r>
            <a:r>
              <a:rPr lang="sr-Latn-CS" altLang="en-US" sz="2000" b="1">
                <a:latin typeface="Verdana" panose="020B0604030504040204" pitchFamily="34" charset="0"/>
              </a:rPr>
              <a:t>,</a:t>
            </a:r>
            <a:r>
              <a:rPr lang="sr-Cyrl-CS" altLang="en-US" sz="2000" b="1">
                <a:latin typeface="Verdana" panose="020B0604030504040204" pitchFamily="34" charset="0"/>
              </a:rPr>
              <a:t>ИДЕ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У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ДУБИНУ</a:t>
            </a:r>
            <a:r>
              <a:rPr lang="sr-Cyrl-CS" altLang="en-US" sz="2000" b="1">
                <a:latin typeface="Verdana" panose="020B0604030504040204" pitchFamily="34" charset="0"/>
              </a:rPr>
              <a:t>,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ДАЈЕ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ПЕРФОРАЦИЈЕ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endParaRPr lang="en-US" altLang="en-US" sz="2000" b="1">
              <a:latin typeface="Verdana" panose="020B0604030504040204" pitchFamily="34" charset="0"/>
            </a:endParaRPr>
          </a:p>
          <a:p>
            <a:pPr marL="609600" indent="-609600"/>
            <a:endParaRPr lang="sr-Latn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r>
              <a:rPr lang="en-US" altLang="en-US" sz="2800" b="1">
                <a:latin typeface="Verdana" panose="020B0604030504040204" pitchFamily="34" charset="0"/>
              </a:rPr>
              <a:t>АКУТНА</a:t>
            </a:r>
            <a:r>
              <a:rPr lang="sr-Latn-CS" altLang="en-US" sz="2800" b="1">
                <a:latin typeface="Verdana" panose="020B0604030504040204" pitchFamily="34" charset="0"/>
              </a:rPr>
              <a:t> </a:t>
            </a:r>
            <a:r>
              <a:rPr lang="en-US" altLang="en-US" sz="2800" b="1">
                <a:latin typeface="Verdana" panose="020B0604030504040204" pitchFamily="34" charset="0"/>
              </a:rPr>
              <a:t>ФАЗА</a:t>
            </a:r>
            <a:r>
              <a:rPr lang="sr-Latn-CS" altLang="en-US" sz="2800" b="1">
                <a:latin typeface="Verdana" panose="020B0604030504040204" pitchFamily="34" charset="0"/>
              </a:rPr>
              <a:t> </a:t>
            </a:r>
            <a:r>
              <a:rPr lang="sr-Latn-CS" altLang="en-US" sz="2000">
                <a:latin typeface="Verdana" panose="020B0604030504040204" pitchFamily="34" charset="0"/>
              </a:rPr>
              <a:t>– </a:t>
            </a:r>
            <a:r>
              <a:rPr lang="en-US" altLang="en-US" sz="2000" b="1">
                <a:latin typeface="Verdana" panose="020B0604030504040204" pitchFamily="34" charset="0"/>
              </a:rPr>
              <a:t>ОПЕКОТИНЕ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УСАНА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И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ЖДРЕЛА</a:t>
            </a:r>
            <a:endParaRPr lang="sr-Cyrl-CS" altLang="en-US" sz="2000" b="1">
              <a:latin typeface="Verdana" panose="020B0604030504040204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sr-Latn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r>
              <a:rPr lang="en-US" altLang="en-US" sz="2800" b="1">
                <a:latin typeface="Verdana" panose="020B0604030504040204" pitchFamily="34" charset="0"/>
              </a:rPr>
              <a:t>ЛАТЕНТНА</a:t>
            </a:r>
            <a:r>
              <a:rPr lang="sr-Latn-CS" altLang="en-US" sz="2800" b="1">
                <a:latin typeface="Verdana" panose="020B0604030504040204" pitchFamily="34" charset="0"/>
              </a:rPr>
              <a:t> </a:t>
            </a:r>
            <a:r>
              <a:rPr lang="en-US" altLang="en-US" sz="2800" b="1">
                <a:latin typeface="Verdana" panose="020B0604030504040204" pitchFamily="34" charset="0"/>
              </a:rPr>
              <a:t>ФАЗА</a:t>
            </a:r>
            <a:r>
              <a:rPr lang="sr-Latn-CS" altLang="en-US" sz="2000">
                <a:latin typeface="Verdana" panose="020B0604030504040204" pitchFamily="34" charset="0"/>
              </a:rPr>
              <a:t>- </a:t>
            </a:r>
            <a:r>
              <a:rPr lang="en-US" altLang="en-US" sz="2000" b="1">
                <a:latin typeface="Verdana" panose="020B0604030504040204" pitchFamily="34" charset="0"/>
              </a:rPr>
              <a:t>БЕЗ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ТЕГОБА</a:t>
            </a:r>
            <a:endParaRPr lang="sr-Cyrl-CS" altLang="en-US" sz="2000" b="1">
              <a:latin typeface="Verdana" panose="020B0604030504040204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sr-Latn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r>
              <a:rPr lang="en-US" altLang="en-US" sz="2800" b="1">
                <a:latin typeface="Verdana" panose="020B0604030504040204" pitchFamily="34" charset="0"/>
              </a:rPr>
              <a:t>ХРОНИЧНА</a:t>
            </a:r>
            <a:r>
              <a:rPr lang="sr-Latn-CS" altLang="en-US" sz="2800" b="1">
                <a:latin typeface="Verdana" panose="020B0604030504040204" pitchFamily="34" charset="0"/>
              </a:rPr>
              <a:t> </a:t>
            </a:r>
            <a:r>
              <a:rPr lang="en-US" altLang="en-US" sz="2800" b="1">
                <a:latin typeface="Verdana" panose="020B0604030504040204" pitchFamily="34" charset="0"/>
              </a:rPr>
              <a:t>ФАЗА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Latn-CS" altLang="en-US" sz="2000">
                <a:latin typeface="Verdana" panose="020B0604030504040204" pitchFamily="34" charset="0"/>
              </a:rPr>
              <a:t>– </a:t>
            </a:r>
            <a:r>
              <a:rPr lang="en-US" altLang="en-US" sz="2000" b="1">
                <a:latin typeface="Verdana" panose="020B0604030504040204" pitchFamily="34" charset="0"/>
              </a:rPr>
              <a:t>СТЕНОЗЕ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НА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АНГУСТИЈАМА</a:t>
            </a:r>
            <a:r>
              <a:rPr lang="sr-Latn-CS" altLang="en-US" sz="2000" b="1">
                <a:latin typeface="Verdana" panose="020B0604030504040204" pitchFamily="34" charset="0"/>
              </a:rPr>
              <a:t>,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ДИСФАГИЈА</a:t>
            </a:r>
            <a:endParaRPr lang="sr-Latn-CS" altLang="en-US" sz="2000" b="1">
              <a:latin typeface="Verdana" panose="020B0604030504040204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sr-Latn-CS" altLang="en-US" sz="2400">
              <a:latin typeface="Verdana" panose="020B0604030504040204" pitchFamily="34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6F4D8D27-D3A6-432B-BAB3-AA27F7741E3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524000" y="228601"/>
            <a:ext cx="9144000" cy="6445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i="1">
                <a:latin typeface="Verdana" panose="020B0604030504040204" pitchFamily="34" charset="0"/>
              </a:rPr>
              <a:t>КОРОЗИЈЕ</a:t>
            </a:r>
            <a:r>
              <a:rPr lang="sr-Latn-CS" altLang="en-US" i="1">
                <a:latin typeface="Verdana" panose="020B0604030504040204" pitchFamily="34" charset="0"/>
              </a:rPr>
              <a:t> </a:t>
            </a:r>
            <a:r>
              <a:rPr lang="en-US" altLang="en-US" i="1">
                <a:latin typeface="Verdana" panose="020B0604030504040204" pitchFamily="34" charset="0"/>
              </a:rPr>
              <a:t> ЈЕДЊАКА</a:t>
            </a:r>
            <a:endParaRPr lang="sr-Latn-CS" altLang="en-US" i="1">
              <a:latin typeface="Verdana" panose="020B0604030504040204" pitchFamily="34" charset="0"/>
            </a:endParaRPr>
          </a:p>
        </p:txBody>
      </p:sp>
      <p:sp>
        <p:nvSpPr>
          <p:cNvPr id="18436" name="Slide Number Placeholder 5">
            <a:extLst>
              <a:ext uri="{FF2B5EF4-FFF2-40B4-BE49-F238E27FC236}">
                <a16:creationId xmlns:a16="http://schemas.microsoft.com/office/drawing/2014/main" id="{9FDF0B14-D0B6-4FAA-9FE3-7AF37983E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ED32FD7-9767-4AD8-B2A3-1556C8B6956F}" type="slidenum">
              <a:rPr lang="sr-Cyrl-CS" altLang="en-US" sz="1200"/>
              <a:pPr eaLnBrk="1" hangingPunct="1"/>
              <a:t>11</a:t>
            </a:fld>
            <a:endParaRPr lang="sr-Cyrl-CS" altLang="en-US" sz="1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>
            <a:extLst>
              <a:ext uri="{FF2B5EF4-FFF2-40B4-BE49-F238E27FC236}">
                <a16:creationId xmlns:a16="http://schemas.microsoft.com/office/drawing/2014/main" id="{E6040F85-67F7-4DCF-932E-57726198CFA2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1847850" y="1571626"/>
            <a:ext cx="8540750" cy="5286375"/>
          </a:xfrm>
        </p:spPr>
        <p:txBody>
          <a:bodyPr wrap="square" numCol="1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609600" indent="-609600">
              <a:buNone/>
            </a:pPr>
            <a:r>
              <a:rPr lang="en-US" altLang="en-US" sz="2800" b="1">
                <a:latin typeface="Verdana" panose="020B0604030504040204" pitchFamily="34" charset="0"/>
              </a:rPr>
              <a:t>АКУТН</a:t>
            </a:r>
            <a:r>
              <a:rPr lang="sr-Cyrl-CS" altLang="en-US" sz="2800" b="1">
                <a:latin typeface="Verdana" panose="020B0604030504040204" pitchFamily="34" charset="0"/>
              </a:rPr>
              <a:t>А</a:t>
            </a:r>
            <a:r>
              <a:rPr lang="sr-Latn-CS" altLang="en-US" sz="2800" b="1">
                <a:latin typeface="Verdana" panose="020B0604030504040204" pitchFamily="34" charset="0"/>
              </a:rPr>
              <a:t> </a:t>
            </a:r>
            <a:r>
              <a:rPr lang="en-US" altLang="en-US" sz="2800" b="1">
                <a:latin typeface="Verdana" panose="020B0604030504040204" pitchFamily="34" charset="0"/>
              </a:rPr>
              <a:t>ФАЗ</a:t>
            </a:r>
            <a:r>
              <a:rPr lang="sr-Cyrl-CS" altLang="en-US" sz="2800" b="1">
                <a:latin typeface="Verdana" panose="020B0604030504040204" pitchFamily="34" charset="0"/>
              </a:rPr>
              <a:t>А </a:t>
            </a:r>
            <a:r>
              <a:rPr lang="sr-Cyrl-CS" altLang="en-US" sz="2000">
                <a:latin typeface="Verdana" panose="020B0604030504040204" pitchFamily="34" charset="0"/>
              </a:rPr>
              <a:t>-</a:t>
            </a:r>
            <a:r>
              <a:rPr lang="en-US" altLang="en-US" sz="2000" b="1">
                <a:latin typeface="Verdana" panose="020B0604030504040204" pitchFamily="34" charset="0"/>
              </a:rPr>
              <a:t>ИСПИРАЊЕ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ВОДОМ</a:t>
            </a:r>
            <a:r>
              <a:rPr lang="sr-Latn-CS" altLang="en-US" sz="2000" b="1">
                <a:latin typeface="Verdana" panose="020B0604030504040204" pitchFamily="34" charset="0"/>
              </a:rPr>
              <a:t>, </a:t>
            </a:r>
            <a:r>
              <a:rPr lang="en-US" altLang="en-US" sz="2000" b="1">
                <a:latin typeface="Verdana" panose="020B0604030504040204" pitchFamily="34" charset="0"/>
              </a:rPr>
              <a:t>АНТИДОТИ</a:t>
            </a:r>
            <a:r>
              <a:rPr lang="sr-Latn-CS" altLang="en-US" sz="2000" b="1">
                <a:latin typeface="Verdana" panose="020B0604030504040204" pitchFamily="34" charset="0"/>
              </a:rPr>
              <a:t>,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АНТИБИОТИЦИ</a:t>
            </a:r>
            <a:r>
              <a:rPr lang="sr-Latn-CS" altLang="en-US" sz="2000" b="1">
                <a:latin typeface="Verdana" panose="020B0604030504040204" pitchFamily="34" charset="0"/>
              </a:rPr>
              <a:t>,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КОРТИКОСТЕРОИДИ</a:t>
            </a:r>
            <a:r>
              <a:rPr lang="sr-Latn-CS" altLang="en-US" sz="2000" b="1">
                <a:latin typeface="Verdana" panose="020B0604030504040204" pitchFamily="34" charset="0"/>
              </a:rPr>
              <a:t>,</a:t>
            </a:r>
            <a:r>
              <a:rPr lang="en-US" altLang="en-US" sz="2000" b="1">
                <a:latin typeface="Verdana" panose="020B0604030504040204" pitchFamily="34" charset="0"/>
              </a:rPr>
              <a:t>АНАЛГЕТИЦИ</a:t>
            </a:r>
            <a:r>
              <a:rPr lang="sr-Latn-CS" altLang="en-US" sz="2000" b="1">
                <a:latin typeface="Verdana" panose="020B0604030504040204" pitchFamily="34" charset="0"/>
              </a:rPr>
              <a:t>,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ИНТУБАЦИЈА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ПОСЛЕ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ДРУГЕ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НЕДЕЉЕ</a:t>
            </a:r>
            <a:r>
              <a:rPr lang="sr-Latn-CS" altLang="en-US" sz="2000" b="1">
                <a:latin typeface="Verdana" panose="020B0604030504040204" pitchFamily="34" charset="0"/>
              </a:rPr>
              <a:t>, </a:t>
            </a:r>
            <a:r>
              <a:rPr lang="en-US" altLang="en-US" sz="2000" b="1">
                <a:latin typeface="Verdana" panose="020B0604030504040204" pitchFamily="34" charset="0"/>
              </a:rPr>
              <a:t>ДИЛАТАЦИЈА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КОД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РАНИХ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СТЕНОЗА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И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ГАСТРОСТОМИЈА</a:t>
            </a:r>
            <a:r>
              <a:rPr lang="sr-Cyrl-CS" altLang="en-US" sz="2000" b="1">
                <a:latin typeface="Verdana" panose="020B0604030504040204" pitchFamily="34" charset="0"/>
              </a:rPr>
              <a:t> НУТРИТИВ</a:t>
            </a:r>
          </a:p>
          <a:p>
            <a:pPr marL="609600" indent="-609600">
              <a:buNone/>
            </a:pPr>
            <a:endParaRPr lang="sr-Cyrl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endParaRPr lang="sr-Cyrl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r>
              <a:rPr lang="sr-Cyrl-CS" altLang="en-US" sz="2000">
                <a:latin typeface="Verdana" panose="020B0604030504040204" pitchFamily="34" charset="0"/>
              </a:rPr>
              <a:t>-</a:t>
            </a:r>
            <a:r>
              <a:rPr lang="sr-Cyrl-CS" altLang="en-US" sz="2400" b="1">
                <a:latin typeface="Verdana" panose="020B0604030504040204" pitchFamily="34" charset="0"/>
              </a:rPr>
              <a:t>У </a:t>
            </a:r>
            <a:r>
              <a:rPr lang="en-US" altLang="en-US" sz="2400" b="1">
                <a:latin typeface="Verdana" panose="020B0604030504040204" pitchFamily="34" charset="0"/>
              </a:rPr>
              <a:t>ХРОНИЧНОЈ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</a:rPr>
              <a:t>ФАЗИ</a:t>
            </a:r>
            <a:r>
              <a:rPr lang="sr-Cyrl-CS" altLang="en-US" sz="2400" b="1">
                <a:latin typeface="Verdana" panose="020B0604030504040204" pitchFamily="34" charset="0"/>
              </a:rPr>
              <a:t> </a:t>
            </a:r>
            <a:r>
              <a:rPr lang="sr-Cyrl-CS" altLang="en-US" sz="2000">
                <a:latin typeface="Verdana" panose="020B0604030504040204" pitchFamily="34" charset="0"/>
              </a:rPr>
              <a:t>-</a:t>
            </a:r>
            <a:r>
              <a:rPr lang="en-US" altLang="en-US" sz="2000" b="1">
                <a:latin typeface="Verdana" panose="020B0604030504040204" pitchFamily="34" charset="0"/>
              </a:rPr>
              <a:t>ДИЛАТАЦИЈ</a:t>
            </a:r>
            <a:r>
              <a:rPr lang="sr-Cyrl-CS" altLang="en-US" sz="2000" b="1">
                <a:latin typeface="Verdana" panose="020B0604030504040204" pitchFamily="34" charset="0"/>
              </a:rPr>
              <a:t>А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И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БУЖИРАЊ</a:t>
            </a:r>
            <a:r>
              <a:rPr lang="sr-Cyrl-CS" altLang="en-US" sz="2000" b="1">
                <a:latin typeface="Verdana" panose="020B0604030504040204" pitchFamily="34" charset="0"/>
              </a:rPr>
              <a:t>Е</a:t>
            </a:r>
          </a:p>
          <a:p>
            <a:pPr marL="609600" indent="-609600">
              <a:buNone/>
            </a:pPr>
            <a:endParaRPr lang="sr-Cyrl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endParaRPr lang="sr-Cyrl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endParaRPr lang="sr-Cyrl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endParaRPr lang="sr-Cyrl-CS" altLang="en-US" sz="2000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r>
              <a:rPr lang="en-US" altLang="en-US" sz="2800" b="1">
                <a:latin typeface="Verdana" panose="020B0604030504040204" pitchFamily="34" charset="0"/>
              </a:rPr>
              <a:t>ДЕФИНИТИВН</a:t>
            </a:r>
            <a:r>
              <a:rPr lang="sr-Cyrl-CS" altLang="en-US" sz="2800" b="1">
                <a:latin typeface="Verdana" panose="020B0604030504040204" pitchFamily="34" charset="0"/>
              </a:rPr>
              <a:t>А</a:t>
            </a:r>
            <a:r>
              <a:rPr lang="sr-Latn-CS" altLang="en-US" sz="2800" b="1">
                <a:latin typeface="Verdana" panose="020B0604030504040204" pitchFamily="34" charset="0"/>
              </a:rPr>
              <a:t> </a:t>
            </a:r>
            <a:r>
              <a:rPr lang="en-US" altLang="en-US" sz="2800" b="1">
                <a:latin typeface="Verdana" panose="020B0604030504040204" pitchFamily="34" charset="0"/>
              </a:rPr>
              <a:t>ОПСТРУКЦИЈА</a:t>
            </a:r>
            <a:endParaRPr lang="sr-Cyrl-CS" altLang="en-US" sz="2800" b="1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endParaRPr lang="sr-Cyrl-CS" altLang="en-US" sz="2000" b="1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r>
              <a:rPr lang="sr-Cyrl-CS" altLang="en-US" sz="2000">
                <a:latin typeface="Verdana" panose="020B0604030504040204" pitchFamily="34" charset="0"/>
              </a:rPr>
              <a:t>	</a:t>
            </a:r>
            <a:r>
              <a:rPr lang="en-US" altLang="en-US" sz="2400" b="1">
                <a:latin typeface="Verdana" panose="020B0604030504040204" pitchFamily="34" charset="0"/>
              </a:rPr>
              <a:t>ОПЕРАТИВНО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r>
              <a:rPr lang="sr-Cyrl-CS" altLang="en-US" sz="2400" b="1">
                <a:latin typeface="Verdana" panose="020B0604030504040204" pitchFamily="34" charset="0"/>
              </a:rPr>
              <a:t>ЛЕЧЕЊЕ</a:t>
            </a:r>
            <a:endParaRPr lang="sr-Cyrl-CS" altLang="en-US" sz="2000" b="1">
              <a:latin typeface="Verdana" panose="020B0604030504040204" pitchFamily="34" charset="0"/>
            </a:endParaRPr>
          </a:p>
          <a:p>
            <a:pPr marL="609600" indent="-609600">
              <a:buNone/>
            </a:pPr>
            <a:r>
              <a:rPr lang="sr-Latn-CS" altLang="en-US" sz="2000"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8EEBDAF8-875B-44F6-A354-A7429AAA56F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981200" y="1"/>
            <a:ext cx="8229600" cy="10715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600">
                <a:latin typeface="Verdana" panose="020B0604030504040204" pitchFamily="34" charset="0"/>
              </a:rPr>
              <a:t>ЛЕЧЕЊЕ</a:t>
            </a:r>
            <a:r>
              <a:rPr lang="sr-Latn-CS" altLang="en-US" sz="3600">
                <a:latin typeface="Verdana" panose="020B0604030504040204" pitchFamily="34" charset="0"/>
              </a:rPr>
              <a:t> </a:t>
            </a:r>
            <a:r>
              <a:rPr lang="en-US" altLang="en-US" sz="3600">
                <a:latin typeface="Verdana" panose="020B0604030504040204" pitchFamily="34" charset="0"/>
              </a:rPr>
              <a:t>КОРОЗИЈА</a:t>
            </a:r>
            <a:r>
              <a:rPr lang="sr-Latn-CS" altLang="en-US" sz="3600">
                <a:latin typeface="Verdana" panose="020B0604030504040204" pitchFamily="34" charset="0"/>
              </a:rPr>
              <a:t> </a:t>
            </a:r>
            <a:r>
              <a:rPr lang="en-US" altLang="en-US" sz="3600">
                <a:latin typeface="Verdana" panose="020B0604030504040204" pitchFamily="34" charset="0"/>
              </a:rPr>
              <a:t>ЈЕДЊАКА</a:t>
            </a:r>
            <a:endParaRPr lang="sr-Latn-CS" altLang="en-US" sz="3600">
              <a:latin typeface="Verdana" panose="020B0604030504040204" pitchFamily="34" charset="0"/>
            </a:endParaRPr>
          </a:p>
        </p:txBody>
      </p:sp>
      <p:sp>
        <p:nvSpPr>
          <p:cNvPr id="19460" name="Slide Number Placeholder 5">
            <a:extLst>
              <a:ext uri="{FF2B5EF4-FFF2-40B4-BE49-F238E27FC236}">
                <a16:creationId xmlns:a16="http://schemas.microsoft.com/office/drawing/2014/main" id="{1EE51324-D3AD-472D-B469-229FCF4B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9B08FE8-BDC4-417B-A614-55F188014D90}" type="slidenum">
              <a:rPr lang="sr-Cyrl-CS" altLang="en-US" sz="1200"/>
              <a:pPr eaLnBrk="1" hangingPunct="1"/>
              <a:t>12</a:t>
            </a:fld>
            <a:endParaRPr lang="sr-Cyrl-CS" altLang="en-US" sz="1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>
            <a:extLst>
              <a:ext uri="{FF2B5EF4-FFF2-40B4-BE49-F238E27FC236}">
                <a16:creationId xmlns:a16="http://schemas.microsoft.com/office/drawing/2014/main" id="{BA1E64B0-F1B8-4018-82AC-C2451A1B06C3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847851" y="1428750"/>
            <a:ext cx="8518525" cy="5429250"/>
          </a:xfrm>
        </p:spPr>
        <p:txBody>
          <a:bodyPr/>
          <a:lstStyle/>
          <a:p>
            <a:pPr marL="609600" indent="-609600">
              <a:buNone/>
              <a:defRPr/>
            </a:pPr>
            <a:r>
              <a:rPr lang="sr-Cyrl-CS" sz="2800" b="1" dirty="0">
                <a:latin typeface="Verdana" pitchFamily="34" charset="0"/>
              </a:rPr>
              <a:t>ПАТОАНАТОМИЈА</a:t>
            </a:r>
            <a:r>
              <a:rPr lang="sr-Latn-CS" dirty="0">
                <a:effectLst/>
                <a:latin typeface="Verdana" pitchFamily="34" charset="0"/>
              </a:rPr>
              <a:t> </a:t>
            </a:r>
            <a:r>
              <a:rPr lang="sr-Latn-CS" sz="2000" b="1" dirty="0">
                <a:latin typeface="Verdana" pitchFamily="34" charset="0"/>
              </a:rPr>
              <a:t>(</a:t>
            </a:r>
            <a:r>
              <a:rPr lang="sr-Cyrl-CS" sz="2000" b="1" dirty="0">
                <a:latin typeface="Verdana" pitchFamily="34" charset="0"/>
              </a:rPr>
              <a:t>СУБМУКОЗНИ</a:t>
            </a:r>
            <a:r>
              <a:rPr lang="sr-Latn-CS" sz="2000" b="1" dirty="0">
                <a:latin typeface="Verdana" pitchFamily="34" charset="0"/>
              </a:rPr>
              <a:t> </a:t>
            </a:r>
            <a:r>
              <a:rPr lang="sr-Cyrl-CS" sz="2000" b="1" dirty="0">
                <a:latin typeface="Verdana" pitchFamily="34" charset="0"/>
              </a:rPr>
              <a:t>ВАРИКОЗИТЕТИ ДОЊЕ ТРЕЋИНЕ ЈЕДЊАКА И ПРОКСИМАЛНОГ ЖЕЛУЦА</a:t>
            </a:r>
            <a:r>
              <a:rPr lang="sr-Latn-CS" sz="2000" dirty="0">
                <a:latin typeface="Verdana" pitchFamily="34" charset="0"/>
              </a:rPr>
              <a:t>)</a:t>
            </a:r>
            <a:r>
              <a:rPr lang="sr-Latn-CS" sz="2400" dirty="0">
                <a:latin typeface="Verdana" pitchFamily="34" charset="0"/>
              </a:rPr>
              <a:t>-</a:t>
            </a:r>
            <a:r>
              <a:rPr lang="sr-Latn-CS" dirty="0">
                <a:effectLst/>
                <a:latin typeface="Verdana" pitchFamily="34" charset="0"/>
              </a:rPr>
              <a:t> </a:t>
            </a:r>
            <a:r>
              <a:rPr lang="sr-Cyrl-CS" sz="2800" b="1" dirty="0">
                <a:latin typeface="Verdana" pitchFamily="34" charset="0"/>
              </a:rPr>
              <a:t>ПОРТНА ХИПЕРТЕНЗИЈА</a:t>
            </a:r>
          </a:p>
          <a:p>
            <a:pPr marL="609600" indent="-609600">
              <a:buFont typeface="Wingdings" panose="05000000000000000000" pitchFamily="2" charset="2"/>
              <a:buAutoNum type="arabicPeriod"/>
              <a:defRPr/>
            </a:pPr>
            <a:endParaRPr lang="sr-Latn-CS" sz="2800" dirty="0">
              <a:latin typeface="Verdana" pitchFamily="34" charset="0"/>
            </a:endParaRPr>
          </a:p>
          <a:p>
            <a:pPr marL="609600" indent="-609600">
              <a:buNone/>
              <a:defRPr/>
            </a:pPr>
            <a:r>
              <a:rPr lang="sr-Cyrl-CS" sz="2800" b="1" dirty="0">
                <a:latin typeface="Verdana" pitchFamily="34" charset="0"/>
              </a:rPr>
              <a:t>КЛИНИЧКА СЛИКА </a:t>
            </a:r>
            <a:r>
              <a:rPr lang="sr-Latn-CS" sz="2000" b="1" dirty="0">
                <a:latin typeface="Verdana" pitchFamily="34" charset="0"/>
              </a:rPr>
              <a:t>(</a:t>
            </a:r>
            <a:r>
              <a:rPr lang="sr-Cyrl-CS" sz="2000" b="1" dirty="0">
                <a:latin typeface="Verdana" pitchFamily="34" charset="0"/>
              </a:rPr>
              <a:t>ЦИРОЗА ЈЕТРЕ</a:t>
            </a:r>
            <a:r>
              <a:rPr lang="sr-Latn-CS" sz="2000" b="1" dirty="0">
                <a:latin typeface="Verdana" pitchFamily="34" charset="0"/>
              </a:rPr>
              <a:t>, </a:t>
            </a:r>
            <a:r>
              <a:rPr lang="sr-Cyrl-CS" sz="2000" b="1" dirty="0">
                <a:latin typeface="Verdana" pitchFamily="34" charset="0"/>
              </a:rPr>
              <a:t>СПЛЕНОМЕГАЛИЈА</a:t>
            </a:r>
            <a:r>
              <a:rPr lang="sr-Latn-CS" sz="2000" b="1" dirty="0">
                <a:latin typeface="Verdana" pitchFamily="34" charset="0"/>
              </a:rPr>
              <a:t>,</a:t>
            </a:r>
            <a:r>
              <a:rPr lang="sr-Cyrl-CS" sz="2000" b="1" dirty="0">
                <a:latin typeface="Verdana" pitchFamily="34" charset="0"/>
              </a:rPr>
              <a:t>ИСКРВАВЉЕЊЕ  ХЕМАТЕМЕЗОМ)</a:t>
            </a:r>
          </a:p>
          <a:p>
            <a:pPr marL="609600" indent="-609600">
              <a:buNone/>
              <a:defRPr/>
            </a:pPr>
            <a:endParaRPr lang="sr-Cyrl-CS" sz="2000" b="1" dirty="0">
              <a:latin typeface="Verdana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  <a:defRPr/>
            </a:pPr>
            <a:endParaRPr lang="sr-Latn-CS" sz="2000" dirty="0">
              <a:latin typeface="Verdana" pitchFamily="34" charset="0"/>
            </a:endParaRPr>
          </a:p>
          <a:p>
            <a:pPr marL="609600" indent="-609600">
              <a:buNone/>
              <a:defRPr/>
            </a:pPr>
            <a:r>
              <a:rPr lang="sr-Cyrl-CS" sz="2800" b="1" dirty="0">
                <a:latin typeface="Verdana" pitchFamily="34" charset="0"/>
              </a:rPr>
              <a:t>ДИЈАГНОСТИКА </a:t>
            </a:r>
            <a:r>
              <a:rPr lang="sr-Latn-CS" sz="2000" b="1" dirty="0">
                <a:latin typeface="Verdana" pitchFamily="34" charset="0"/>
              </a:rPr>
              <a:t>RTG- </a:t>
            </a:r>
            <a:r>
              <a:rPr lang="sr-Cyrl-CS" sz="2000" b="1" dirty="0">
                <a:latin typeface="Verdana" pitchFamily="34" charset="0"/>
              </a:rPr>
              <a:t>ЛАКУНАРНА</a:t>
            </a:r>
            <a:r>
              <a:rPr lang="sr-Latn-CS" sz="2000" b="1" dirty="0">
                <a:latin typeface="Verdana" pitchFamily="34" charset="0"/>
              </a:rPr>
              <a:t> </a:t>
            </a:r>
            <a:r>
              <a:rPr lang="sr-Cyrl-CS" sz="2000" b="1" dirty="0">
                <a:latin typeface="Verdana" pitchFamily="34" charset="0"/>
              </a:rPr>
              <a:t>РАСВЕТЉЕЊА НА ЕЗОФАГОГРАФИЈИ, СПЛЕНОПОРТОГРАФИЈА</a:t>
            </a:r>
            <a:r>
              <a:rPr lang="sr-Latn-CS" sz="2000" b="1" dirty="0">
                <a:latin typeface="Verdana" pitchFamily="34" charset="0"/>
              </a:rPr>
              <a:t>, </a:t>
            </a:r>
            <a:r>
              <a:rPr lang="sr-Cyrl-CS" sz="2000" b="1" dirty="0">
                <a:latin typeface="Verdana" pitchFamily="34" charset="0"/>
              </a:rPr>
              <a:t> ЕНДОСКОПИЈА</a:t>
            </a:r>
            <a:endParaRPr lang="sr-Latn-CS" sz="2000" b="1" dirty="0">
              <a:latin typeface="Verdana" pitchFamily="34" charset="0"/>
            </a:endParaRPr>
          </a:p>
          <a:p>
            <a:pPr marL="609600" indent="-609600">
              <a:buNone/>
              <a:defRPr/>
            </a:pPr>
            <a:endParaRPr lang="sr-Latn-CS" sz="2400" b="1" i="1" dirty="0">
              <a:latin typeface="Verdana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  <a:defRPr/>
            </a:pPr>
            <a:endParaRPr lang="sr-Latn-CS" b="1" i="1" dirty="0">
              <a:latin typeface="Verdana" pitchFamily="34" charset="0"/>
            </a:endParaRPr>
          </a:p>
        </p:txBody>
      </p:sp>
      <p:sp>
        <p:nvSpPr>
          <p:cNvPr id="123906" name="Rectangle 2">
            <a:extLst>
              <a:ext uri="{FF2B5EF4-FFF2-40B4-BE49-F238E27FC236}">
                <a16:creationId xmlns:a16="http://schemas.microsoft.com/office/drawing/2014/main" id="{8B7BBC10-A6B5-4B59-A000-28C3B0C54159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25625" y="1"/>
            <a:ext cx="8510588" cy="1071563"/>
          </a:xfrm>
        </p:spPr>
        <p:txBody>
          <a:bodyPr/>
          <a:lstStyle/>
          <a:p>
            <a:pPr>
              <a:defRPr/>
            </a:pPr>
            <a:r>
              <a:rPr lang="sr-Cyrl-CS" i="1" dirty="0">
                <a:latin typeface="Verdana" pitchFamily="34" charset="0"/>
              </a:rPr>
              <a:t>ВАРИКСИ ЈЕДЊАКА</a:t>
            </a:r>
            <a:endParaRPr lang="sr-Latn-CS" i="1" dirty="0">
              <a:latin typeface="Verdana" pitchFamily="34" charset="0"/>
            </a:endParaRPr>
          </a:p>
        </p:txBody>
      </p:sp>
      <p:sp>
        <p:nvSpPr>
          <p:cNvPr id="25604" name="Slide Number Placeholder 5">
            <a:extLst>
              <a:ext uri="{FF2B5EF4-FFF2-40B4-BE49-F238E27FC236}">
                <a16:creationId xmlns:a16="http://schemas.microsoft.com/office/drawing/2014/main" id="{668FD29C-E5F4-4310-B8AF-03DEF34B1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46960" y="5842000"/>
            <a:ext cx="2133600" cy="304800"/>
          </a:xfrm>
        </p:spPr>
        <p:txBody>
          <a:bodyPr rtlCol="0"/>
          <a:lstStyle/>
          <a:p>
            <a:pPr>
              <a:defRPr/>
            </a:pPr>
            <a:fld id="{F9FD4F6B-B90A-4330-97EF-5FBC70FD0B94}" type="slidenum">
              <a:rPr lang="sr-Latn-CS">
                <a:solidFill>
                  <a:schemeClr val="tx1">
                    <a:alpha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pPr>
                <a:defRPr/>
              </a:pPr>
              <a:t>13</a:t>
            </a:fld>
            <a:endParaRPr lang="sr-Latn-CS">
              <a:solidFill>
                <a:schemeClr val="tx1">
                  <a:alpha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E7C7ED-74B5-4F0B-BB10-1A3875F5B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1B5BB-87A2-4B28-8D5C-DA1BCCB5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33694AC0-2341-4647-B3CD-C87FF6FC94A1}" type="slidenum">
              <a:rPr lang="sr-Latn-CS">
                <a:solidFill>
                  <a:schemeClr val="tx1">
                    <a:alpha val="60000"/>
                  </a:schemeClr>
                </a:solidFill>
                <a:latin typeface="Arial" charset="0"/>
              </a:rPr>
              <a:pPr>
                <a:defRPr/>
              </a:pPr>
              <a:t>14</a:t>
            </a:fld>
            <a:endParaRPr lang="sr-Latn-CS">
              <a:solidFill>
                <a:schemeClr val="tx1">
                  <a:alpha val="60000"/>
                </a:schemeClr>
              </a:solidFill>
              <a:latin typeface="Arial" charset="0"/>
            </a:endParaRPr>
          </a:p>
        </p:txBody>
      </p:sp>
      <p:pic>
        <p:nvPicPr>
          <p:cNvPr id="21508" name="Picture 2" descr="C:\Documents and Settings\KCKG\My Documents\My Pictures\0esphogeal_varices.jpg">
            <a:extLst>
              <a:ext uri="{FF2B5EF4-FFF2-40B4-BE49-F238E27FC236}">
                <a16:creationId xmlns:a16="http://schemas.microsoft.com/office/drawing/2014/main" id="{A0D518F0-5F37-4C31-BED9-8994AA1470A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214314"/>
            <a:ext cx="3810000" cy="3571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3" descr="C:\Documents and Settings\KCKG\My Documents\My Pictures\esoph_va.jpg">
            <a:extLst>
              <a:ext uri="{FF2B5EF4-FFF2-40B4-BE49-F238E27FC236}">
                <a16:creationId xmlns:a16="http://schemas.microsoft.com/office/drawing/2014/main" id="{882A9892-E0B6-4923-AE89-E5E901145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3" y="428625"/>
            <a:ext cx="39497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4" descr="C:\Documents and Settings\KCKG\My Documents\My Pictures\varices2.jpg">
            <a:extLst>
              <a:ext uri="{FF2B5EF4-FFF2-40B4-BE49-F238E27FC236}">
                <a16:creationId xmlns:a16="http://schemas.microsoft.com/office/drawing/2014/main" id="{EEF97389-7934-4FE6-BBD3-0E2EE2DCD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1" y="3860801"/>
            <a:ext cx="4187825" cy="303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5" descr="C:\Documents and Settings\KCKG\My Documents\My Pictures\imgEsophagealVarices2.gif">
            <a:extLst>
              <a:ext uri="{FF2B5EF4-FFF2-40B4-BE49-F238E27FC236}">
                <a16:creationId xmlns:a16="http://schemas.microsoft.com/office/drawing/2014/main" id="{06408FC4-19EE-431C-A9D3-822D8F19B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00" y="3643313"/>
            <a:ext cx="3532188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>
            <a:extLst>
              <a:ext uri="{FF2B5EF4-FFF2-40B4-BE49-F238E27FC236}">
                <a16:creationId xmlns:a16="http://schemas.microsoft.com/office/drawing/2014/main" id="{1B7F0B5B-7F43-4C27-9368-DC329EAA45FA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524000" y="1714500"/>
            <a:ext cx="9144000" cy="4643438"/>
          </a:xfrm>
        </p:spPr>
        <p:txBody>
          <a:bodyPr>
            <a:normAutofit fontScale="92500" lnSpcReduction="20000"/>
          </a:bodyPr>
          <a:lstStyle/>
          <a:p>
            <a:pPr marL="274320" indent="-256032">
              <a:defRPr/>
            </a:pPr>
            <a:r>
              <a:rPr lang="en-US" sz="2400" b="1" dirty="0">
                <a:latin typeface="Verdana" pitchFamily="34" charset="0"/>
              </a:rPr>
              <a:t>ХИТНО</a:t>
            </a:r>
            <a:endParaRPr lang="x-none" sz="2400" b="1" dirty="0">
              <a:latin typeface="Verdana" pitchFamily="34" charset="0"/>
            </a:endParaRPr>
          </a:p>
          <a:p>
            <a:pPr marL="0" indent="0">
              <a:buNone/>
              <a:defRPr/>
            </a:pPr>
            <a:r>
              <a:rPr lang="sr-Latn-CS" sz="2400" b="1" dirty="0">
                <a:latin typeface="Verdana" pitchFamily="34" charset="0"/>
              </a:rPr>
              <a:t>BL</a:t>
            </a:r>
            <a:r>
              <a:rPr lang="sr-Latn-CS" sz="2400" b="1" u="sng" dirty="0">
                <a:latin typeface="Verdana" pitchFamily="34" charset="0"/>
              </a:rPr>
              <a:t>EKMOR-SENGSTAKENOVA</a:t>
            </a:r>
            <a:r>
              <a:rPr lang="sr-Latn-CS" sz="2400" b="1" dirty="0">
                <a:latin typeface="Verdana" pitchFamily="34" charset="0"/>
              </a:rPr>
              <a:t> </a:t>
            </a:r>
            <a:r>
              <a:rPr lang="sr-Cyrl-CS" sz="2400" b="1" dirty="0">
                <a:latin typeface="Verdana" pitchFamily="34" charset="0"/>
              </a:rPr>
              <a:t> </a:t>
            </a:r>
            <a:r>
              <a:rPr lang="sr-Latn-CS" sz="2400" b="1" dirty="0">
                <a:latin typeface="Verdana" pitchFamily="34" charset="0"/>
              </a:rPr>
              <a:t>SONDA</a:t>
            </a:r>
            <a:endParaRPr lang="sr-Cyrl-CS" sz="2400" b="1" dirty="0">
              <a:latin typeface="Verdana" pitchFamily="34" charset="0"/>
            </a:endParaRPr>
          </a:p>
          <a:p>
            <a:pPr marL="0" indent="0">
              <a:buNone/>
              <a:defRPr/>
            </a:pPr>
            <a:endParaRPr lang="sr-Cyrl-CS" sz="2400" b="1" dirty="0">
              <a:latin typeface="Verdana" pitchFamily="34" charset="0"/>
            </a:endParaRPr>
          </a:p>
          <a:p>
            <a:pPr marL="274320" indent="-256032">
              <a:defRPr/>
            </a:pPr>
            <a:endParaRPr lang="sr-Latn-CS" sz="2400" b="1" dirty="0">
              <a:latin typeface="Verdana" pitchFamily="34" charset="0"/>
            </a:endParaRPr>
          </a:p>
          <a:p>
            <a:pPr marL="274320" indent="-256032">
              <a:defRPr/>
            </a:pPr>
            <a:r>
              <a:rPr lang="en-US" sz="2400" b="1" dirty="0">
                <a:latin typeface="Verdana" pitchFamily="34" charset="0"/>
              </a:rPr>
              <a:t>КОНЗЕРВАТИВНО</a:t>
            </a:r>
            <a:endParaRPr lang="x-none" sz="2400" b="1" dirty="0">
              <a:latin typeface="Verdana" pitchFamily="34" charset="0"/>
            </a:endParaRPr>
          </a:p>
          <a:p>
            <a:pPr marL="0" indent="0">
              <a:buNone/>
              <a:defRPr/>
            </a:pPr>
            <a:r>
              <a:rPr lang="en-US" sz="2400" b="1" dirty="0">
                <a:latin typeface="Verdana" pitchFamily="34" charset="0"/>
              </a:rPr>
              <a:t>ЕНДОСКОПИЈА</a:t>
            </a:r>
            <a:r>
              <a:rPr lang="sr-Latn-CS" sz="2400" b="1" dirty="0">
                <a:latin typeface="Verdana" pitchFamily="34" charset="0"/>
              </a:rPr>
              <a:t>- </a:t>
            </a:r>
            <a:r>
              <a:rPr lang="sr-Cyrl-CS" sz="2400" b="1" dirty="0">
                <a:latin typeface="Verdana" pitchFamily="34" charset="0"/>
              </a:rPr>
              <a:t> </a:t>
            </a:r>
            <a:r>
              <a:rPr lang="en-US" sz="2400" b="1" dirty="0">
                <a:latin typeface="Verdana" pitchFamily="34" charset="0"/>
              </a:rPr>
              <a:t>СКЛЕРОЗАЦИЈА</a:t>
            </a:r>
            <a:r>
              <a:rPr lang="sr-Latn-CS" sz="2400" b="1" dirty="0">
                <a:latin typeface="Verdana" pitchFamily="34" charset="0"/>
              </a:rPr>
              <a:t> </a:t>
            </a:r>
            <a:r>
              <a:rPr lang="sr-Cyrl-CS" sz="2400" b="1" dirty="0">
                <a:latin typeface="Verdana" pitchFamily="34" charset="0"/>
              </a:rPr>
              <a:t> </a:t>
            </a:r>
            <a:r>
              <a:rPr lang="en-US" sz="2400" b="1" dirty="0">
                <a:latin typeface="Verdana" pitchFamily="34" charset="0"/>
              </a:rPr>
              <a:t>ВАРИКСА</a:t>
            </a:r>
            <a:endParaRPr lang="x-none" sz="2400" b="1" dirty="0">
              <a:latin typeface="Verdana" pitchFamily="34" charset="0"/>
            </a:endParaRPr>
          </a:p>
          <a:p>
            <a:pPr marL="0" indent="0">
              <a:buNone/>
              <a:defRPr/>
            </a:pPr>
            <a:r>
              <a:rPr lang="x-none" sz="2400" b="1" dirty="0">
                <a:latin typeface="Verdana" pitchFamily="34" charset="0"/>
              </a:rPr>
              <a:t>ЛЕЧЕЊЕ ПОРТНЕ ХИПЕРТЕНЗИЈЕ</a:t>
            </a:r>
            <a:endParaRPr lang="sr-Cyrl-CS" sz="2400" b="1" dirty="0">
              <a:latin typeface="Verdana" pitchFamily="34" charset="0"/>
            </a:endParaRPr>
          </a:p>
          <a:p>
            <a:pPr marL="274320" indent="-256032">
              <a:defRPr/>
            </a:pPr>
            <a:endParaRPr lang="sr-Cyrl-CS" sz="2400" b="1" dirty="0">
              <a:latin typeface="Verdana" pitchFamily="34" charset="0"/>
            </a:endParaRPr>
          </a:p>
          <a:p>
            <a:pPr marL="274320" indent="-256032">
              <a:defRPr/>
            </a:pPr>
            <a:endParaRPr lang="sr-Cyrl-CS" sz="2400" b="1" dirty="0">
              <a:latin typeface="Verdana" pitchFamily="34" charset="0"/>
            </a:endParaRPr>
          </a:p>
          <a:p>
            <a:pPr marL="274320" indent="-256032">
              <a:defRPr/>
            </a:pPr>
            <a:r>
              <a:rPr lang="en-US" sz="2400" b="1" dirty="0">
                <a:latin typeface="Verdana" pitchFamily="34" charset="0"/>
              </a:rPr>
              <a:t>ЕЛЕКТИВНА</a:t>
            </a:r>
            <a:r>
              <a:rPr lang="sr-Latn-CS" sz="2400" b="1" dirty="0">
                <a:latin typeface="Verdana" pitchFamily="34" charset="0"/>
              </a:rPr>
              <a:t> </a:t>
            </a:r>
            <a:r>
              <a:rPr lang="en-US" sz="2400" b="1" dirty="0">
                <a:latin typeface="Verdana" pitchFamily="34" charset="0"/>
              </a:rPr>
              <a:t>ХИРУРШКА</a:t>
            </a:r>
            <a:r>
              <a:rPr lang="sr-Latn-CS" sz="2400" b="1" dirty="0">
                <a:latin typeface="Verdana" pitchFamily="34" charset="0"/>
              </a:rPr>
              <a:t> </a:t>
            </a:r>
            <a:r>
              <a:rPr lang="en-US" sz="2400" b="1" dirty="0">
                <a:latin typeface="Verdana" pitchFamily="34" charset="0"/>
              </a:rPr>
              <a:t>ИНТЕРВЕНЦИЈА</a:t>
            </a:r>
            <a:r>
              <a:rPr lang="sr-Latn-CS" sz="2400" b="1" dirty="0">
                <a:latin typeface="Verdana" pitchFamily="34" charset="0"/>
              </a:rPr>
              <a:t>: </a:t>
            </a:r>
          </a:p>
          <a:p>
            <a:pPr marL="274320" indent="-256032">
              <a:buNone/>
              <a:defRPr/>
            </a:pPr>
            <a:r>
              <a:rPr lang="en-US" sz="2400" b="1" dirty="0">
                <a:latin typeface="Verdana" pitchFamily="34" charset="0"/>
              </a:rPr>
              <a:t>СПЛЕНОРЕНАЛНИ</a:t>
            </a:r>
            <a:r>
              <a:rPr lang="sr-Latn-CS" sz="2400" b="1" dirty="0">
                <a:latin typeface="Verdana" pitchFamily="34" charset="0"/>
              </a:rPr>
              <a:t>,</a:t>
            </a:r>
            <a:r>
              <a:rPr lang="sr-Cyrl-CS" sz="2400" b="1" dirty="0">
                <a:latin typeface="Verdana" pitchFamily="34" charset="0"/>
              </a:rPr>
              <a:t> </a:t>
            </a:r>
            <a:r>
              <a:rPr lang="en-US" sz="2400" b="1" dirty="0">
                <a:latin typeface="Verdana" pitchFamily="34" charset="0"/>
              </a:rPr>
              <a:t>ПОРТОКАВАЛНИ </a:t>
            </a:r>
            <a:r>
              <a:rPr lang="x-none" sz="2400" b="1" dirty="0">
                <a:latin typeface="Verdana" pitchFamily="34" charset="0"/>
              </a:rPr>
              <a:t>ШАНТ</a:t>
            </a:r>
            <a:endParaRPr lang="sr-Latn-CS" sz="2400" b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r>
              <a:rPr lang="sr-Latn-CS" sz="2400" b="1" i="1" dirty="0">
                <a:latin typeface="Verdana" pitchFamily="34" charset="0"/>
              </a:rPr>
              <a:t>	</a:t>
            </a:r>
            <a:endParaRPr lang="sr-Latn-CS" b="1" i="1" dirty="0">
              <a:effectLst/>
              <a:latin typeface="Verdana" pitchFamily="34" charset="0"/>
            </a:endParaRPr>
          </a:p>
        </p:txBody>
      </p:sp>
      <p:sp>
        <p:nvSpPr>
          <p:cNvPr id="124930" name="Rectangle 2">
            <a:extLst>
              <a:ext uri="{FF2B5EF4-FFF2-40B4-BE49-F238E27FC236}">
                <a16:creationId xmlns:a16="http://schemas.microsoft.com/office/drawing/2014/main" id="{AC9021C4-2A46-45D1-BE2C-4391E91763A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981200" y="142876"/>
            <a:ext cx="8229600" cy="1285875"/>
          </a:xfrm>
        </p:spPr>
        <p:txBody>
          <a:bodyPr/>
          <a:lstStyle/>
          <a:p>
            <a:pPr>
              <a:defRPr/>
            </a:pPr>
            <a:r>
              <a:rPr lang="x-none" sz="3600" i="1">
                <a:latin typeface="Verdana" pitchFamily="34" charset="0"/>
              </a:rPr>
              <a:t>ЛЕЧЕЊЕ</a:t>
            </a:r>
            <a:r>
              <a:rPr lang="sr-Latn-CS" sz="3600" i="1" dirty="0">
                <a:latin typeface="Verdana" pitchFamily="34" charset="0"/>
              </a:rPr>
              <a:t> </a:t>
            </a:r>
            <a:r>
              <a:rPr lang="x-none" sz="3600" i="1">
                <a:latin typeface="Verdana" pitchFamily="34" charset="0"/>
              </a:rPr>
              <a:t>ВАРИКСА</a:t>
            </a:r>
            <a:r>
              <a:rPr lang="sr-Latn-CS" sz="3600" i="1" dirty="0">
                <a:latin typeface="Verdana" pitchFamily="34" charset="0"/>
              </a:rPr>
              <a:t> </a:t>
            </a:r>
            <a:r>
              <a:rPr lang="x-none" sz="3600" i="1">
                <a:latin typeface="Verdana" pitchFamily="34" charset="0"/>
              </a:rPr>
              <a:t>ЈЕДЊАКА</a:t>
            </a:r>
            <a:endParaRPr lang="sr-Latn-CS" sz="3600" i="1" dirty="0">
              <a:latin typeface="Verdana" pitchFamily="34" charset="0"/>
            </a:endParaRPr>
          </a:p>
        </p:txBody>
      </p:sp>
      <p:sp>
        <p:nvSpPr>
          <p:cNvPr id="26628" name="Slide Number Placeholder 5">
            <a:extLst>
              <a:ext uri="{FF2B5EF4-FFF2-40B4-BE49-F238E27FC236}">
                <a16:creationId xmlns:a16="http://schemas.microsoft.com/office/drawing/2014/main" id="{671CDB97-FFE0-4D1F-9C0E-B7B8DD182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46960" y="5842000"/>
            <a:ext cx="2133600" cy="304800"/>
          </a:xfrm>
        </p:spPr>
        <p:txBody>
          <a:bodyPr rtlCol="0"/>
          <a:lstStyle/>
          <a:p>
            <a:pPr>
              <a:defRPr/>
            </a:pPr>
            <a:fld id="{E72A8994-4944-4CDB-8619-D79541739778}" type="slidenum">
              <a:rPr lang="sr-Cyrl-CS">
                <a:solidFill>
                  <a:schemeClr val="tx1">
                    <a:alpha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pPr>
                <a:defRPr/>
              </a:pPr>
              <a:t>15</a:t>
            </a:fld>
            <a:endParaRPr lang="sr-Cyrl-CS">
              <a:solidFill>
                <a:schemeClr val="tx1">
                  <a:alpha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810A26-AC4E-4337-AF13-D65FBBF1D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757452-BF2A-4CDC-A669-B07884A59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597D4443-8574-4FBC-820C-34E2CD8553AE}" type="slidenum">
              <a:rPr lang="sr-Latn-CS">
                <a:solidFill>
                  <a:schemeClr val="tx1">
                    <a:alpha val="60000"/>
                  </a:schemeClr>
                </a:solidFill>
                <a:latin typeface="Arial" charset="0"/>
              </a:rPr>
              <a:pPr>
                <a:defRPr/>
              </a:pPr>
              <a:t>16</a:t>
            </a:fld>
            <a:endParaRPr lang="sr-Latn-CS">
              <a:solidFill>
                <a:schemeClr val="tx1">
                  <a:alpha val="60000"/>
                </a:schemeClr>
              </a:solidFill>
              <a:latin typeface="Arial" charset="0"/>
            </a:endParaRPr>
          </a:p>
        </p:txBody>
      </p:sp>
      <p:pic>
        <p:nvPicPr>
          <p:cNvPr id="23556" name="Picture 2" descr="C:\Documents and Settings\KCKG\My Documents\My Pictures\fs_180-204803180.jpg">
            <a:extLst>
              <a:ext uri="{FF2B5EF4-FFF2-40B4-BE49-F238E27FC236}">
                <a16:creationId xmlns:a16="http://schemas.microsoft.com/office/drawing/2014/main" id="{55235ED3-C041-4A5D-9145-E4C903A0B73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19050"/>
            <a:ext cx="4152900" cy="276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3" descr="C:\Documents and Settings\KCKG\My Documents\My Pictures\da2db5c19ffu1.png">
            <a:extLst>
              <a:ext uri="{FF2B5EF4-FFF2-40B4-BE49-F238E27FC236}">
                <a16:creationId xmlns:a16="http://schemas.microsoft.com/office/drawing/2014/main" id="{B8F77E4C-5FA0-409C-B91B-5773A7133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2708276"/>
            <a:ext cx="5688012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3">
            <a:extLst>
              <a:ext uri="{FF2B5EF4-FFF2-40B4-BE49-F238E27FC236}">
                <a16:creationId xmlns:a16="http://schemas.microsoft.com/office/drawing/2014/main" id="{4F61F095-9A8F-4BA3-85E2-25518FF07386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825625" y="1196976"/>
            <a:ext cx="8540750" cy="5184775"/>
          </a:xfrm>
        </p:spPr>
        <p:txBody>
          <a:bodyPr/>
          <a:lstStyle/>
          <a:p>
            <a:pPr marL="274320" indent="-256032">
              <a:buNone/>
              <a:defRPr/>
            </a:pPr>
            <a:endParaRPr lang="sr-Cyrl-CS" sz="2800" i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endParaRPr lang="sr-Cyrl-CS" sz="2800" i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r>
              <a:rPr lang="sr-Cyrl-CS" b="1" i="1" dirty="0">
                <a:latin typeface="Verdana" pitchFamily="34" charset="0"/>
              </a:rPr>
              <a:t>ПАТОЛОГИЈА</a:t>
            </a:r>
          </a:p>
          <a:p>
            <a:pPr marL="274320" indent="-256032">
              <a:buNone/>
              <a:defRPr/>
            </a:pPr>
            <a:endParaRPr lang="sr-Cyrl-CS" b="1" i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r>
              <a:rPr lang="sr-Cyrl-CS" sz="3600" b="1" i="1" dirty="0">
                <a:latin typeface="Verdana" pitchFamily="34" charset="0"/>
              </a:rPr>
              <a:t> </a:t>
            </a:r>
            <a:r>
              <a:rPr lang="sr-Cyrl-CS" sz="2800" b="1" i="1" dirty="0">
                <a:latin typeface="Verdana" pitchFamily="34" charset="0"/>
              </a:rPr>
              <a:t>ДЕГЕНЕРАЦИЈА </a:t>
            </a:r>
            <a:r>
              <a:rPr lang="sr-Latn-CS" sz="2800" b="1" i="1" dirty="0">
                <a:latin typeface="Verdana" pitchFamily="34" charset="0"/>
              </a:rPr>
              <a:t>PLEKSUS  MIENTERIKUS (AUERBACH)</a:t>
            </a:r>
            <a:r>
              <a:rPr lang="sr-Cyrl-CS" sz="2800" b="1" i="1" dirty="0">
                <a:latin typeface="Verdana" pitchFamily="34" charset="0"/>
              </a:rPr>
              <a:t> У СУБМУКОЗИ ДИСТАЛНОГ ЈЕДЊАКА СА СТЕНОЗОМ И ПРОКСИМАЛНОМ ДИЛАТАЦИЈОМ</a:t>
            </a:r>
            <a:endParaRPr lang="sr-Latn-CS" sz="1800" b="1" i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endParaRPr lang="sr-Cyrl-CS" sz="1800" i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endParaRPr lang="sr-Cyrl-CS" sz="2400" i="1" dirty="0">
              <a:latin typeface="Verdana" pitchFamily="34" charset="0"/>
            </a:endParaRPr>
          </a:p>
        </p:txBody>
      </p:sp>
      <p:sp>
        <p:nvSpPr>
          <p:cNvPr id="130050" name="Rectangle 2">
            <a:extLst>
              <a:ext uri="{FF2B5EF4-FFF2-40B4-BE49-F238E27FC236}">
                <a16:creationId xmlns:a16="http://schemas.microsoft.com/office/drawing/2014/main" id="{4443039B-555A-4CCF-B720-B212C259F6B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42875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x-none" sz="3600" dirty="0">
                <a:latin typeface="Verdana" pitchFamily="34" charset="0"/>
              </a:rPr>
              <a:t>КАРДИОСПАЗАМ</a:t>
            </a:r>
            <a:r>
              <a:rPr lang="sr-Latn-CS" sz="3600" dirty="0">
                <a:latin typeface="Verdana" pitchFamily="34" charset="0"/>
              </a:rPr>
              <a:t>-ACHALASIA</a:t>
            </a:r>
          </a:p>
        </p:txBody>
      </p:sp>
      <p:sp>
        <p:nvSpPr>
          <p:cNvPr id="24580" name="Slide Number Placeholder 5">
            <a:extLst>
              <a:ext uri="{FF2B5EF4-FFF2-40B4-BE49-F238E27FC236}">
                <a16:creationId xmlns:a16="http://schemas.microsoft.com/office/drawing/2014/main" id="{052136A8-A6E2-4B92-9129-305710237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B898ADF-7580-4142-AB33-6E53A38C155E}" type="slidenum">
              <a:rPr lang="sr-Cyrl-CS" altLang="en-US" sz="1200"/>
              <a:pPr eaLnBrk="1" hangingPunct="1"/>
              <a:t>17</a:t>
            </a:fld>
            <a:endParaRPr lang="sr-Cyrl-CS" altLang="en-US"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FE47DF-B3FF-4DB9-80F3-28872BBBD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E20E6D-C4A1-46CD-AE33-8386FE228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4257614F-6077-4F74-91E8-7659249AEF15}" type="slidenum">
              <a:rPr lang="sr-Latn-CS">
                <a:solidFill>
                  <a:schemeClr val="tx1">
                    <a:alpha val="60000"/>
                  </a:schemeClr>
                </a:solidFill>
                <a:latin typeface="Arial" charset="0"/>
              </a:rPr>
              <a:pPr>
                <a:defRPr/>
              </a:pPr>
              <a:t>18</a:t>
            </a:fld>
            <a:endParaRPr lang="sr-Latn-CS">
              <a:solidFill>
                <a:schemeClr val="tx1">
                  <a:alpha val="60000"/>
                </a:schemeClr>
              </a:solidFill>
              <a:latin typeface="Arial" charset="0"/>
            </a:endParaRPr>
          </a:p>
        </p:txBody>
      </p:sp>
      <p:pic>
        <p:nvPicPr>
          <p:cNvPr id="25604" name="Picture 2" descr="C:\Documents and Settings\KCKG\My Documents\My Pictures\332.gif">
            <a:extLst>
              <a:ext uri="{FF2B5EF4-FFF2-40B4-BE49-F238E27FC236}">
                <a16:creationId xmlns:a16="http://schemas.microsoft.com/office/drawing/2014/main" id="{83FFF043-C7D7-4AEB-B241-C5CCD957435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4467225" cy="2924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Picture 3" descr="C:\Documents and Settings\KCKG\My Documents\My Pictures\om848b.jpg">
            <a:extLst>
              <a:ext uri="{FF2B5EF4-FFF2-40B4-BE49-F238E27FC236}">
                <a16:creationId xmlns:a16="http://schemas.microsoft.com/office/drawing/2014/main" id="{92B79DF2-AFCE-47E0-98E6-410C703E3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988" y="1"/>
            <a:ext cx="4672012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5" descr="C:\Documents and Settings\KCKG\My Documents\My Pictures\aa9c80bc6c1e3efe11ce1539b45b5e.jpg">
            <a:extLst>
              <a:ext uri="{FF2B5EF4-FFF2-40B4-BE49-F238E27FC236}">
                <a16:creationId xmlns:a16="http://schemas.microsoft.com/office/drawing/2014/main" id="{952FBF48-49D2-4EF2-9F7A-2DD64DD09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2997200"/>
            <a:ext cx="5981700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F7ACB-46CF-467D-AFD5-6D485D00A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972050"/>
          </a:xfrm>
        </p:spPr>
        <p:txBody>
          <a:bodyPr/>
          <a:lstStyle/>
          <a:p>
            <a:pPr marL="274320" indent="-256032">
              <a:buNone/>
              <a:defRPr/>
            </a:pPr>
            <a:r>
              <a:rPr lang="sr-Cyrl-CS" sz="2800" b="1" dirty="0">
                <a:latin typeface="Verdana" pitchFamily="34" charset="0"/>
              </a:rPr>
              <a:t>КЛИНИЧКА СЛИКА </a:t>
            </a:r>
            <a:r>
              <a:rPr lang="sr-Cyrl-CS" sz="2000" u="sng" dirty="0">
                <a:latin typeface="Verdana" pitchFamily="34" charset="0"/>
              </a:rPr>
              <a:t>(</a:t>
            </a:r>
            <a:r>
              <a:rPr lang="sr-Cyrl-CS" sz="2000" b="1" u="sng" dirty="0">
                <a:latin typeface="Verdana" pitchFamily="34" charset="0"/>
              </a:rPr>
              <a:t>ЧЕТИРИ СТАДИЈУМА</a:t>
            </a:r>
            <a:r>
              <a:rPr lang="sr-Cyrl-CS" sz="2000" u="sng" dirty="0">
                <a:latin typeface="Verdana" pitchFamily="34" charset="0"/>
              </a:rPr>
              <a:t>)</a:t>
            </a:r>
          </a:p>
          <a:p>
            <a:pPr marL="274320" indent="-256032">
              <a:buNone/>
              <a:defRPr/>
            </a:pPr>
            <a:endParaRPr lang="sr-Cyrl-CS" sz="2000" u="sng" dirty="0">
              <a:latin typeface="Verdana" pitchFamily="34" charset="0"/>
            </a:endParaRPr>
          </a:p>
          <a:p>
            <a:pPr marL="640080" lvl="1" indent="-256032">
              <a:buNone/>
              <a:defRPr/>
            </a:pPr>
            <a:r>
              <a:rPr lang="sr-Cyrl-CS" b="1" dirty="0">
                <a:latin typeface="Verdana" pitchFamily="34" charset="0"/>
              </a:rPr>
              <a:t>1. ФУНКЦИОНАЛНИ  СПАЗМИ</a:t>
            </a:r>
          </a:p>
          <a:p>
            <a:pPr marL="640080" lvl="1" indent="-256032">
              <a:buNone/>
              <a:defRPr/>
            </a:pPr>
            <a:r>
              <a:rPr lang="sr-Cyrl-CS" b="1" dirty="0">
                <a:effectLst/>
                <a:latin typeface="Verdana" pitchFamily="34" charset="0"/>
              </a:rPr>
              <a:t>       </a:t>
            </a:r>
            <a:r>
              <a:rPr lang="sr-Cyrl-CS" sz="1800" b="1" dirty="0">
                <a:latin typeface="Verdana" pitchFamily="34" charset="0"/>
              </a:rPr>
              <a:t>ПОРЕМЕЋАЈ  ПЕРИСТАЛТИКЕ  НА  ЕЗОФАГОГРАМУ</a:t>
            </a:r>
          </a:p>
          <a:p>
            <a:pPr marL="640080" lvl="1" indent="-256032">
              <a:buNone/>
              <a:defRPr/>
            </a:pPr>
            <a:endParaRPr lang="sr-Cyrl-CS" sz="1400" dirty="0">
              <a:latin typeface="Verdana" pitchFamily="34" charset="0"/>
            </a:endParaRPr>
          </a:p>
          <a:p>
            <a:pPr marL="640080" lvl="1" indent="-256032">
              <a:buNone/>
              <a:defRPr/>
            </a:pPr>
            <a:endParaRPr lang="sr-Cyrl-CS" sz="1400" dirty="0">
              <a:latin typeface="Verdana" pitchFamily="34" charset="0"/>
            </a:endParaRPr>
          </a:p>
          <a:p>
            <a:pPr marL="640080" lvl="1" indent="-256032">
              <a:buNone/>
              <a:defRPr/>
            </a:pPr>
            <a:r>
              <a:rPr lang="sr-Cyrl-CS" b="1" dirty="0">
                <a:latin typeface="Verdana" pitchFamily="34" charset="0"/>
              </a:rPr>
              <a:t>2. СТАЛНИ  СПАЗАМ  СА  ДИСФАГИЈОМ</a:t>
            </a:r>
          </a:p>
          <a:p>
            <a:pPr marL="640080" lvl="1" indent="-256032">
              <a:buNone/>
              <a:defRPr/>
            </a:pPr>
            <a:r>
              <a:rPr lang="sr-Cyrl-CS" sz="1400" dirty="0">
                <a:latin typeface="Verdana" pitchFamily="34" charset="0"/>
              </a:rPr>
              <a:t>           </a:t>
            </a:r>
            <a:r>
              <a:rPr lang="sr-Cyrl-CS" sz="1800" b="1" dirty="0">
                <a:latin typeface="Verdana" pitchFamily="34" charset="0"/>
              </a:rPr>
              <a:t>ДИЛАТАЦИЈА  ЈЕДЊАКА  НА  ЕЗОФАГОГРАМУ</a:t>
            </a:r>
          </a:p>
          <a:p>
            <a:pPr marL="640080" lvl="1" indent="-256032">
              <a:buNone/>
              <a:defRPr/>
            </a:pPr>
            <a:endParaRPr lang="sr-Cyrl-CS" sz="1400" dirty="0">
              <a:latin typeface="Verdana" pitchFamily="34" charset="0"/>
            </a:endParaRPr>
          </a:p>
          <a:p>
            <a:pPr marL="640080" lvl="1" indent="-256032">
              <a:buNone/>
              <a:defRPr/>
            </a:pPr>
            <a:r>
              <a:rPr lang="sr-Cyrl-CS" b="1" dirty="0">
                <a:latin typeface="Verdana" pitchFamily="34" charset="0"/>
              </a:rPr>
              <a:t>3. ОРГАНСКА  СТЕНОЗА  СА  ФИБРОЗОМ МУСКУЛАТУРЕ   ДИСТАЛНОГ  ЈЕДЊАКА</a:t>
            </a:r>
          </a:p>
          <a:p>
            <a:pPr marL="640080" lvl="1" indent="-256032">
              <a:buNone/>
              <a:defRPr/>
            </a:pPr>
            <a:r>
              <a:rPr lang="sr-Cyrl-CS" dirty="0">
                <a:latin typeface="Verdana" pitchFamily="34" charset="0"/>
              </a:rPr>
              <a:t>        </a:t>
            </a:r>
            <a:r>
              <a:rPr lang="sr-Cyrl-CS" sz="1800" b="1" dirty="0">
                <a:latin typeface="Verdana" pitchFamily="34" charset="0"/>
              </a:rPr>
              <a:t>ИЗРАЖЕНА ДИЛАТАЦИЈА  ЈЕДЊАКА</a:t>
            </a:r>
            <a:endParaRPr lang="sr-Cyrl-CS" sz="1800" dirty="0">
              <a:latin typeface="Verdana" pitchFamily="34" charset="0"/>
            </a:endParaRPr>
          </a:p>
          <a:p>
            <a:pPr marL="640080" lvl="1" indent="-256032">
              <a:buNone/>
              <a:defRPr/>
            </a:pPr>
            <a:endParaRPr lang="sr-Cyrl-CS" dirty="0">
              <a:latin typeface="Verdana" pitchFamily="34" charset="0"/>
            </a:endParaRPr>
          </a:p>
          <a:p>
            <a:pPr marL="640080" lvl="1" indent="-256032">
              <a:buNone/>
              <a:defRPr/>
            </a:pPr>
            <a:r>
              <a:rPr lang="sr-Cyrl-CS" b="1" dirty="0">
                <a:latin typeface="Verdana" pitchFamily="34" charset="0"/>
              </a:rPr>
              <a:t>4. ДЕФИНИТИВНА </a:t>
            </a:r>
            <a:r>
              <a:rPr lang="sr-Latn-CS" b="1" dirty="0">
                <a:latin typeface="Verdana" pitchFamily="34" charset="0"/>
              </a:rPr>
              <a:t> </a:t>
            </a:r>
            <a:r>
              <a:rPr lang="sr-Cyrl-CS" b="1" dirty="0">
                <a:latin typeface="Verdana" pitchFamily="34" charset="0"/>
              </a:rPr>
              <a:t>ФИБРОЗНА СТЕНОЗА  КАРДИЈЕ</a:t>
            </a:r>
          </a:p>
          <a:p>
            <a:pPr marL="640080" lvl="1" indent="-256032">
              <a:buNone/>
              <a:defRPr/>
            </a:pPr>
            <a:r>
              <a:rPr lang="sr-Cyrl-CS" b="1" dirty="0">
                <a:latin typeface="Verdana" pitchFamily="34" charset="0"/>
              </a:rPr>
              <a:t>        </a:t>
            </a:r>
            <a:r>
              <a:rPr lang="sr-Cyrl-CS" sz="1800" b="1" dirty="0">
                <a:latin typeface="Verdana" pitchFamily="34" charset="0"/>
              </a:rPr>
              <a:t>ЈЕДЊАК </a:t>
            </a:r>
            <a:r>
              <a:rPr lang="sr-Latn-CS" sz="1800" b="1" dirty="0">
                <a:latin typeface="Verdana" pitchFamily="34" charset="0"/>
              </a:rPr>
              <a:t> </a:t>
            </a:r>
            <a:r>
              <a:rPr lang="sr-Cyrl-CS" sz="1800" b="1" dirty="0">
                <a:latin typeface="Verdana" pitchFamily="34" charset="0"/>
              </a:rPr>
              <a:t>ТОРТУОЗАН </a:t>
            </a:r>
            <a:r>
              <a:rPr lang="sr-Latn-CS" sz="1800" b="1" dirty="0">
                <a:latin typeface="Verdana" pitchFamily="34" charset="0"/>
              </a:rPr>
              <a:t> </a:t>
            </a:r>
            <a:r>
              <a:rPr lang="sr-Cyrl-CS" sz="1800" b="1" dirty="0">
                <a:latin typeface="Verdana" pitchFamily="34" charset="0"/>
              </a:rPr>
              <a:t>У </a:t>
            </a:r>
            <a:r>
              <a:rPr lang="sr-Latn-CS" sz="1800" b="1" dirty="0">
                <a:latin typeface="Verdana" pitchFamily="34" charset="0"/>
              </a:rPr>
              <a:t> </a:t>
            </a:r>
            <a:r>
              <a:rPr lang="sr-Cyrl-CS" sz="1800" b="1" dirty="0">
                <a:latin typeface="Verdana" pitchFamily="34" charset="0"/>
              </a:rPr>
              <a:t>ВИДУ  ВАДИЧЕПА</a:t>
            </a:r>
          </a:p>
          <a:p>
            <a:pPr marL="274320" indent="-256032">
              <a:defRPr/>
            </a:pP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31B7D1-20A9-4F4D-9ADD-D4B2A22B0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213" y="-4635500"/>
            <a:ext cx="7543800" cy="5791200"/>
          </a:xfrm>
        </p:spPr>
        <p:txBody>
          <a:bodyPr/>
          <a:lstStyle/>
          <a:p>
            <a:pPr>
              <a:defRPr/>
            </a:pPr>
            <a:r>
              <a:rPr lang="x-none" sz="3600">
                <a:latin typeface="Verdana" pitchFamily="34" charset="0"/>
              </a:rPr>
              <a:t>КАРДИОСПАЗАМ</a:t>
            </a:r>
            <a:r>
              <a:rPr lang="sr-Latn-CS" sz="3600" dirty="0">
                <a:latin typeface="Verdana" pitchFamily="34" charset="0"/>
              </a:rPr>
              <a:t>-ACHALASIA</a:t>
            </a:r>
            <a:endParaRPr lang="en-US" sz="3600" dirty="0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79B41790-EE40-472E-ABAB-17DA5D592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7F2CF4E-8991-4278-87A7-75503A98C927}" type="slidenum">
              <a:rPr lang="sr-Latn-CS" altLang="en-US" sz="1200"/>
              <a:pPr eaLnBrk="1" hangingPunct="1"/>
              <a:t>19</a:t>
            </a:fld>
            <a:endParaRPr lang="sr-Latn-CS" altLang="en-US" sz="1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Content Placeholder 4" descr="jednjak.jpg">
            <a:extLst>
              <a:ext uri="{FF2B5EF4-FFF2-40B4-BE49-F238E27FC236}">
                <a16:creationId xmlns:a16="http://schemas.microsoft.com/office/drawing/2014/main" id="{F7EDADDE-0178-45A7-8446-39E61E419B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14314"/>
            <a:ext cx="4071938" cy="306228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D8C898F-A3E1-4751-A5AC-FC3EB4174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D67AFD-E237-4D42-A6DE-F2BAA44C5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DC8408D2-B3FA-47A5-A498-17EEB5B8D3C7}" type="slidenum">
              <a:rPr lang="sr-Latn-CS">
                <a:solidFill>
                  <a:schemeClr val="tx1">
                    <a:alpha val="60000"/>
                  </a:schemeClr>
                </a:solidFill>
                <a:latin typeface="Arial" charset="0"/>
              </a:rPr>
              <a:pPr>
                <a:defRPr/>
              </a:pPr>
              <a:t>2</a:t>
            </a:fld>
            <a:endParaRPr lang="sr-Latn-CS">
              <a:solidFill>
                <a:schemeClr val="tx1">
                  <a:alpha val="60000"/>
                </a:schemeClr>
              </a:solidFill>
              <a:latin typeface="Arial" charset="0"/>
            </a:endParaRPr>
          </a:p>
        </p:txBody>
      </p:sp>
      <p:pic>
        <p:nvPicPr>
          <p:cNvPr id="8197" name="Picture 2" descr="C:\Documents and Settings\KCKG\My Documents\My Pictures\jednjak-191x300.png">
            <a:extLst>
              <a:ext uri="{FF2B5EF4-FFF2-40B4-BE49-F238E27FC236}">
                <a16:creationId xmlns:a16="http://schemas.microsoft.com/office/drawing/2014/main" id="{CA66892F-7A3D-431A-B052-8D9A56E40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3284538"/>
            <a:ext cx="3313112" cy="361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3" descr="C:\Documents and Settings\KCKG\My Documents\My Pictures\imagesCAB8A2LX.jpg">
            <a:extLst>
              <a:ext uri="{FF2B5EF4-FFF2-40B4-BE49-F238E27FC236}">
                <a16:creationId xmlns:a16="http://schemas.microsoft.com/office/drawing/2014/main" id="{75416807-42C6-4EF5-9163-13169472C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038" y="155576"/>
            <a:ext cx="4456112" cy="608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>
            <a:extLst>
              <a:ext uri="{FF2B5EF4-FFF2-40B4-BE49-F238E27FC236}">
                <a16:creationId xmlns:a16="http://schemas.microsoft.com/office/drawing/2014/main" id="{CF37AAAD-6E5D-436D-9E47-8D81D079466C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2351088" y="1125538"/>
            <a:ext cx="7402512" cy="55435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effectLst/>
                <a:latin typeface="Verdana" panose="020B0604030504040204" pitchFamily="34" charset="0"/>
              </a:rPr>
              <a:t>КОНЗЕРВАТИВНО</a:t>
            </a:r>
            <a:r>
              <a:rPr lang="sr-Latn-CS" altLang="en-US" b="1">
                <a:effectLst/>
                <a:latin typeface="Verdana" panose="020B0604030504040204" pitchFamily="34" charset="0"/>
              </a:rPr>
              <a:t>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>
                <a:effectLst/>
                <a:latin typeface="Verdana" panose="020B0604030504040204" pitchFamily="34" charset="0"/>
              </a:rPr>
              <a:t>	</a:t>
            </a:r>
            <a:r>
              <a:rPr lang="sr-Latn-CS" altLang="en-US" sz="2800">
                <a:latin typeface="Verdana" panose="020B0604030504040204" pitchFamily="34" charset="0"/>
              </a:rPr>
              <a:t>-</a:t>
            </a:r>
            <a:r>
              <a:rPr lang="en-US" altLang="en-US" sz="2800" b="1">
                <a:latin typeface="Verdana" panose="020B0604030504040204" pitchFamily="34" charset="0"/>
              </a:rPr>
              <a:t>МЕДИКАМЕНТОЗНО</a:t>
            </a:r>
            <a:endParaRPr lang="sr-Latn-CS" altLang="en-US" sz="2000" b="1"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>
                <a:effectLst/>
                <a:latin typeface="Verdana" panose="020B0604030504040204" pitchFamily="34" charset="0"/>
              </a:rPr>
              <a:t>	</a:t>
            </a:r>
            <a:r>
              <a:rPr lang="sr-Latn-CS" altLang="en-US" sz="2800">
                <a:latin typeface="Verdana" panose="020B0604030504040204" pitchFamily="34" charset="0"/>
              </a:rPr>
              <a:t>-</a:t>
            </a:r>
            <a:r>
              <a:rPr lang="en-US" altLang="en-US" sz="2800" b="1">
                <a:latin typeface="Verdana" panose="020B0604030504040204" pitchFamily="34" charset="0"/>
              </a:rPr>
              <a:t>ДИЛАТАЦИЈ</a:t>
            </a:r>
            <a:r>
              <a:rPr lang="sr-Cyrl-CS" altLang="en-US" sz="2800" b="1">
                <a:latin typeface="Verdana" panose="020B0604030504040204" pitchFamily="34" charset="0"/>
              </a:rPr>
              <a:t>А</a:t>
            </a:r>
            <a:r>
              <a:rPr lang="sr-Latn-CS" altLang="en-US" sz="2800" b="1">
                <a:latin typeface="Verdana" panose="020B0604030504040204" pitchFamily="34" charset="0"/>
              </a:rPr>
              <a:t>, </a:t>
            </a:r>
            <a:r>
              <a:rPr lang="en-US" altLang="en-US" sz="2800" b="1">
                <a:latin typeface="Verdana" panose="020B0604030504040204" pitchFamily="34" charset="0"/>
              </a:rPr>
              <a:t>БУЖИРАЊ</a:t>
            </a:r>
            <a:r>
              <a:rPr lang="sr-Cyrl-CS" altLang="en-US" sz="2800" b="1">
                <a:latin typeface="Verdana" panose="020B0604030504040204" pitchFamily="34" charset="0"/>
              </a:rPr>
              <a:t>Е</a:t>
            </a:r>
            <a:r>
              <a:rPr lang="sr-Latn-CS" altLang="en-US" b="1">
                <a:effectLst/>
                <a:latin typeface="Verdana" panose="020B0604030504040204" pitchFamily="34" charset="0"/>
              </a:rPr>
              <a:t>  </a:t>
            </a:r>
            <a:r>
              <a:rPr lang="sr-Latn-CS" altLang="en-US">
                <a:effectLst/>
                <a:latin typeface="Verdana" panose="020B0604030504040204" pitchFamily="34" charset="0"/>
              </a:rPr>
              <a:t>				</a:t>
            </a:r>
            <a:r>
              <a:rPr lang="sr-Latn-CS" altLang="en-US" sz="2000">
                <a:latin typeface="Verdana" panose="020B0604030504040204" pitchFamily="34" charset="0"/>
              </a:rPr>
              <a:t>(</a:t>
            </a:r>
            <a:r>
              <a:rPr lang="en-US" altLang="en-US" sz="2000" b="1">
                <a:latin typeface="Verdana" panose="020B0604030504040204" pitchFamily="34" charset="0"/>
              </a:rPr>
              <a:t>ПРВА</a:t>
            </a:r>
            <a:r>
              <a:rPr lang="sr-Latn-CS" altLang="en-US" sz="2000" b="1">
                <a:latin typeface="Verdana" panose="020B0604030504040204" pitchFamily="34" charset="0"/>
              </a:rPr>
              <a:t>  </a:t>
            </a:r>
            <a:r>
              <a:rPr lang="en-US" altLang="en-US" sz="2000" b="1">
                <a:latin typeface="Verdana" panose="020B0604030504040204" pitchFamily="34" charset="0"/>
              </a:rPr>
              <a:t>ДВА</a:t>
            </a:r>
            <a:r>
              <a:rPr lang="sr-Latn-CS" altLang="en-US" sz="2000" b="1">
                <a:latin typeface="Verdana" panose="020B0604030504040204" pitchFamily="34" charset="0"/>
              </a:rPr>
              <a:t>  </a:t>
            </a:r>
            <a:r>
              <a:rPr lang="en-US" altLang="en-US" sz="2000" b="1">
                <a:latin typeface="Verdana" panose="020B0604030504040204" pitchFamily="34" charset="0"/>
              </a:rPr>
              <a:t>СТАДИЈУМА</a:t>
            </a:r>
            <a:r>
              <a:rPr lang="sr-Latn-CS" altLang="en-US" sz="2000">
                <a:latin typeface="Verdana" panose="020B0604030504040204" pitchFamily="34" charset="0"/>
              </a:rPr>
              <a:t>)</a:t>
            </a:r>
            <a:endParaRPr lang="sr-Cyrl-CS" altLang="en-US" sz="2000"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000"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effectLst/>
                <a:latin typeface="Verdana" panose="020B0604030504040204" pitchFamily="34" charset="0"/>
              </a:rPr>
              <a:t>ХИРУРШКО</a:t>
            </a:r>
            <a:r>
              <a:rPr lang="sr-Latn-CS" altLang="en-US" b="1">
                <a:effectLst/>
                <a:latin typeface="Verdana" panose="020B0604030504040204" pitchFamily="34" charset="0"/>
              </a:rPr>
              <a:t>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Verdana" panose="020B0604030504040204" pitchFamily="34" charset="0"/>
              </a:rPr>
              <a:t>ЕКСТРАМУКОЗНА</a:t>
            </a:r>
            <a:r>
              <a:rPr lang="sr-Latn-CS" altLang="en-US" b="1">
                <a:latin typeface="Verdana" panose="020B0604030504040204" pitchFamily="34" charset="0"/>
              </a:rPr>
              <a:t>  </a:t>
            </a:r>
            <a:r>
              <a:rPr lang="en-US" altLang="en-US" b="1">
                <a:latin typeface="Verdana" panose="020B0604030504040204" pitchFamily="34" charset="0"/>
              </a:rPr>
              <a:t>КАРДИОМИОТОМИЈА</a:t>
            </a:r>
            <a:r>
              <a:rPr lang="sr-Latn-CS" altLang="en-US" b="1">
                <a:latin typeface="Verdana" panose="020B0604030504040204" pitchFamily="34" charset="0"/>
              </a:rPr>
              <a:t>  </a:t>
            </a:r>
            <a:r>
              <a:rPr lang="en-US" altLang="en-US" b="1">
                <a:latin typeface="Verdana" panose="020B0604030504040204" pitchFamily="34" charset="0"/>
              </a:rPr>
              <a:t>СА АНТИРЕФЛУКСНИМ</a:t>
            </a:r>
            <a:r>
              <a:rPr lang="sr-Latn-CS" altLang="en-US" b="1">
                <a:latin typeface="Verdana" panose="020B0604030504040204" pitchFamily="34" charset="0"/>
              </a:rPr>
              <a:t>  </a:t>
            </a:r>
            <a:r>
              <a:rPr lang="en-US" altLang="en-US" b="1">
                <a:latin typeface="Verdana" panose="020B0604030504040204" pitchFamily="34" charset="0"/>
              </a:rPr>
              <a:t>ПОСТУПКОМ</a:t>
            </a:r>
            <a:r>
              <a:rPr lang="sr-Cyrl-CS" altLang="en-US" b="1">
                <a:latin typeface="Verdana" panose="020B0604030504040204" pitchFamily="34" charset="0"/>
              </a:rPr>
              <a:t>-ФУНДОПЛИКАЦИЈА</a:t>
            </a:r>
            <a:r>
              <a:rPr lang="sr-Latn-CS" altLang="en-US" b="1">
                <a:latin typeface="Verdana" panose="020B0604030504040204" pitchFamily="34" charset="0"/>
              </a:rPr>
              <a:t> </a:t>
            </a:r>
            <a:r>
              <a:rPr lang="sr-Latn-CS" altLang="en-US" sz="2400">
                <a:latin typeface="Verdana" panose="020B0604030504040204" pitchFamily="34" charset="0"/>
              </a:rPr>
              <a:t>			</a:t>
            </a:r>
            <a:endParaRPr lang="sr-Latn-CS" altLang="en-US">
              <a:latin typeface="Verdana" panose="020B0604030504040204" pitchFamily="34" charset="0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ABCF7115-8FF4-4E85-9278-4B714C332F23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1071563"/>
          </a:xfrm>
        </p:spPr>
        <p:txBody>
          <a:bodyPr/>
          <a:lstStyle/>
          <a:p>
            <a:pPr>
              <a:defRPr/>
            </a:pPr>
            <a:r>
              <a:rPr lang="x-none" i="1">
                <a:latin typeface="Verdana" pitchFamily="34" charset="0"/>
              </a:rPr>
              <a:t>ЛЕЧЕЊЕ</a:t>
            </a:r>
            <a:r>
              <a:rPr lang="sr-Latn-CS" i="1" dirty="0">
                <a:latin typeface="Verdana" pitchFamily="34" charset="0"/>
              </a:rPr>
              <a:t>   </a:t>
            </a:r>
            <a:r>
              <a:rPr lang="x-none" i="1">
                <a:latin typeface="Verdana" pitchFamily="34" charset="0"/>
              </a:rPr>
              <a:t>АХАЛАЗИЈЕ</a:t>
            </a:r>
            <a:endParaRPr lang="sr-Latn-CS" i="1" dirty="0">
              <a:latin typeface="Verdana" pitchFamily="34" charset="0"/>
            </a:endParaRPr>
          </a:p>
        </p:txBody>
      </p:sp>
      <p:sp>
        <p:nvSpPr>
          <p:cNvPr id="30724" name="Slide Number Placeholder 5">
            <a:extLst>
              <a:ext uri="{FF2B5EF4-FFF2-40B4-BE49-F238E27FC236}">
                <a16:creationId xmlns:a16="http://schemas.microsoft.com/office/drawing/2014/main" id="{95CF5AF5-CFF6-44D6-BEE9-C715E27E5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46960" y="5842000"/>
            <a:ext cx="2133600" cy="304800"/>
          </a:xfrm>
        </p:spPr>
        <p:txBody>
          <a:bodyPr rtlCol="0"/>
          <a:lstStyle/>
          <a:p>
            <a:pPr>
              <a:defRPr/>
            </a:pPr>
            <a:fld id="{36E7AAD8-473D-4917-9FDB-90448D6A0AEB}" type="slidenum">
              <a:rPr lang="sr-Cyrl-CS" b="1">
                <a:solidFill>
                  <a:schemeClr val="tx1">
                    <a:alpha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pPr>
                <a:defRPr/>
              </a:pPr>
              <a:t>20</a:t>
            </a:fld>
            <a:endParaRPr lang="sr-Cyrl-CS" b="1">
              <a:solidFill>
                <a:schemeClr val="tx1">
                  <a:alpha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>
            <a:extLst>
              <a:ext uri="{FF2B5EF4-FFF2-40B4-BE49-F238E27FC236}">
                <a16:creationId xmlns:a16="http://schemas.microsoft.com/office/drawing/2014/main" id="{73E4A9DA-7714-46F8-A64F-58E61C5827E7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1847850" y="1268414"/>
            <a:ext cx="8540750" cy="51847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>
                <a:latin typeface="Verdana" panose="020B0604030504040204" pitchFamily="34" charset="0"/>
              </a:rPr>
              <a:t>ПУЛЗИОНИ</a:t>
            </a:r>
            <a:endParaRPr lang="sr-Latn-CS" altLang="en-US" sz="2400" b="1">
              <a:latin typeface="Verdana" panose="020B0604030504040204" pitchFamily="34" charset="0"/>
            </a:endParaRPr>
          </a:p>
          <a:p>
            <a:pPr eaLnBrk="1" hangingPunct="1"/>
            <a:endParaRPr lang="sr-Latn-CS" altLang="en-US" sz="1800"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>
                <a:latin typeface="Verdana" panose="020B0604030504040204" pitchFamily="34" charset="0"/>
              </a:rPr>
              <a:t>ТРАКЦИОНИ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1800">
                <a:latin typeface="Verdana" panose="020B0604030504040204" pitchFamily="34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>
                <a:latin typeface="Verdana" panose="020B0604030504040204" pitchFamily="34" charset="0"/>
              </a:rPr>
              <a:t>ЦЕРВИКАЛНИ</a:t>
            </a:r>
            <a:r>
              <a:rPr lang="sr-Latn-CS" altLang="en-US" sz="2400" b="1">
                <a:latin typeface="Verdana" panose="020B0604030504040204" pitchFamily="34" charset="0"/>
              </a:rPr>
              <a:t> –ZENKER</a:t>
            </a:r>
            <a:endParaRPr lang="en-US" altLang="en-US" sz="2400" b="1"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>
                <a:latin typeface="Verdana" panose="020B0604030504040204" pitchFamily="34" charset="0"/>
              </a:rPr>
              <a:t>ПУЛЗИОНИ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ПРОЛАПС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МУКОЗЕ</a:t>
            </a:r>
            <a:r>
              <a:rPr lang="sr-Latn-CS" altLang="en-US" sz="2000" b="1">
                <a:latin typeface="Verdana" panose="020B0604030504040204" pitchFamily="34" charset="0"/>
              </a:rPr>
              <a:t>  </a:t>
            </a:r>
            <a:r>
              <a:rPr lang="en-US" altLang="en-US" sz="2000" b="1">
                <a:latin typeface="Verdana" panose="020B0604030504040204" pitchFamily="34" charset="0"/>
              </a:rPr>
              <a:t>ЧЕШЋИ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С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ЛЕВЕ</a:t>
            </a:r>
            <a:r>
              <a:rPr lang="sr-Latn-CS" altLang="en-US" sz="2000" b="1">
                <a:latin typeface="Verdana" panose="020B0604030504040204" pitchFamily="34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</a:rPr>
              <a:t>СТРАНЕ</a:t>
            </a:r>
            <a:endParaRPr lang="sr-Latn-CS" altLang="en-US" sz="2000" b="1">
              <a:latin typeface="Verdan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sr-Latn-CS" altLang="en-US" b="1">
                <a:latin typeface="Verdana" panose="020B0604030504040204" pitchFamily="34" charset="0"/>
              </a:rPr>
              <a:t>-</a:t>
            </a:r>
            <a:r>
              <a:rPr lang="en-US" altLang="en-US" b="1">
                <a:latin typeface="Verdana" panose="020B0604030504040204" pitchFamily="34" charset="0"/>
              </a:rPr>
              <a:t>ДИСФАГИЈА</a:t>
            </a:r>
            <a:r>
              <a:rPr lang="sr-Latn-CS" altLang="en-US" b="1">
                <a:latin typeface="Verdana" panose="020B0604030504040204" pitchFamily="34" charset="0"/>
              </a:rPr>
              <a:t>,  </a:t>
            </a:r>
            <a:r>
              <a:rPr lang="en-US" altLang="en-US" b="1">
                <a:latin typeface="Verdana" panose="020B0604030504040204" pitchFamily="34" charset="0"/>
              </a:rPr>
              <a:t>РЕГУРГИТАЦИЈА</a:t>
            </a:r>
            <a:r>
              <a:rPr lang="sr-Latn-CS" altLang="en-US" b="1">
                <a:latin typeface="Verdana" panose="020B0604030504040204" pitchFamily="34" charset="0"/>
              </a:rPr>
              <a:t>,</a:t>
            </a:r>
            <a:r>
              <a:rPr lang="sr-Latn-CS" altLang="en-US" b="1"/>
              <a:t>  </a:t>
            </a:r>
            <a:r>
              <a:rPr lang="sr-Latn-CS" altLang="en-US" b="1">
                <a:latin typeface="Verdana" panose="020B0604030504040204" pitchFamily="34" charset="0"/>
              </a:rPr>
              <a:t>FETOR EX ORE</a:t>
            </a:r>
            <a:endParaRPr lang="sr-Cyrl-CS" altLang="en-US" b="1">
              <a:latin typeface="Verdan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sr-Cyrl-CS" altLang="en-US" sz="1800" b="1">
              <a:latin typeface="Verdan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sr-Latn-CS" altLang="en-US" sz="1800" b="1">
              <a:latin typeface="Verdan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b="1">
                <a:effectLst/>
                <a:latin typeface="Verdana" panose="020B0604030504040204" pitchFamily="34" charset="0"/>
              </a:rPr>
              <a:t>КОМПЛИКАЦИЈЕ</a:t>
            </a:r>
            <a:r>
              <a:rPr lang="sr-Latn-CS" altLang="en-US">
                <a:effectLst/>
                <a:latin typeface="Verdana" panose="020B0604030504040204" pitchFamily="34" charset="0"/>
              </a:rPr>
              <a:t> </a:t>
            </a:r>
            <a:endParaRPr lang="sr-Cyrl-CS" altLang="en-US">
              <a:effectLst/>
              <a:latin typeface="Verdana" panose="020B0604030504040204" pitchFamily="34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sz="2400" b="1">
                <a:latin typeface="Verdana" panose="020B0604030504040204" pitchFamily="34" charset="0"/>
              </a:rPr>
              <a:t>ПЕРФОРАЦИЈА</a:t>
            </a:r>
            <a:r>
              <a:rPr lang="sr-Latn-CS" altLang="en-US" sz="2400" b="1">
                <a:latin typeface="Verdana" panose="020B0604030504040204" pitchFamily="34" charset="0"/>
              </a:rPr>
              <a:t>,</a:t>
            </a:r>
            <a:r>
              <a:rPr lang="en-US" altLang="en-US" sz="2400" b="1">
                <a:latin typeface="Verdana" panose="020B0604030504040204" pitchFamily="34" charset="0"/>
              </a:rPr>
              <a:t>МЕДИЈАСТИНИТИС,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n-US" sz="2400" b="1">
                <a:latin typeface="Verdana" panose="020B0604030504040204" pitchFamily="34" charset="0"/>
              </a:rPr>
              <a:t>ЕЗОФАГЕАЛНА</a:t>
            </a:r>
            <a:r>
              <a:rPr lang="sr-Latn-CS" altLang="en-US" sz="2400" b="1">
                <a:latin typeface="Verdana" panose="020B0604030504040204" pitchFamily="34" charset="0"/>
              </a:rPr>
              <a:t>  </a:t>
            </a:r>
            <a:r>
              <a:rPr lang="en-US" altLang="en-US" sz="2400" b="1">
                <a:latin typeface="Verdana" panose="020B0604030504040204" pitchFamily="34" charset="0"/>
              </a:rPr>
              <a:t>ФИСТУЛА</a:t>
            </a:r>
            <a:r>
              <a:rPr lang="sr-Latn-CS" altLang="en-US" sz="2400" b="1">
                <a:latin typeface="Verdana" panose="020B0604030504040204" pitchFamily="34" charset="0"/>
              </a:rPr>
              <a:t>, </a:t>
            </a:r>
            <a:r>
              <a:rPr lang="en-US" altLang="en-US" sz="2400" b="1">
                <a:latin typeface="Verdana" panose="020B0604030504040204" pitchFamily="34" charset="0"/>
              </a:rPr>
              <a:t>АСПИРАЦИЈА</a:t>
            </a:r>
            <a:r>
              <a:rPr lang="sr-Latn-CS" altLang="en-US" sz="2400" b="1">
                <a:latin typeface="Verdana" panose="020B0604030504040204" pitchFamily="34" charset="0"/>
              </a:rPr>
              <a:t>  </a:t>
            </a:r>
            <a:r>
              <a:rPr lang="en-US" altLang="en-US" sz="2400" b="1">
                <a:latin typeface="Verdana" panose="020B0604030504040204" pitchFamily="34" charset="0"/>
              </a:rPr>
              <a:t>У  ЛАРИНКС</a:t>
            </a:r>
            <a:endParaRPr lang="sr-Latn-CS" altLang="en-US" sz="2400" b="1">
              <a:latin typeface="Verdana" panose="020B0604030504040204" pitchFamily="34" charset="0"/>
            </a:endParaRPr>
          </a:p>
        </p:txBody>
      </p:sp>
      <p:sp>
        <p:nvSpPr>
          <p:cNvPr id="136194" name="Rectangle 2">
            <a:extLst>
              <a:ext uri="{FF2B5EF4-FFF2-40B4-BE49-F238E27FC236}">
                <a16:creationId xmlns:a16="http://schemas.microsoft.com/office/drawing/2014/main" id="{575665D2-F0A7-447F-9B36-5CEBA56C1D13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785813"/>
          </a:xfrm>
        </p:spPr>
        <p:txBody>
          <a:bodyPr/>
          <a:lstStyle/>
          <a:p>
            <a:pPr>
              <a:defRPr/>
            </a:pPr>
            <a:r>
              <a:rPr lang="x-none" i="1">
                <a:latin typeface="Verdana" pitchFamily="34" charset="0"/>
              </a:rPr>
              <a:t>ДИВЕРТИКУЛИ</a:t>
            </a:r>
            <a:r>
              <a:rPr lang="sr-Latn-CS" i="1" dirty="0">
                <a:latin typeface="Verdana" pitchFamily="34" charset="0"/>
              </a:rPr>
              <a:t>  </a:t>
            </a:r>
            <a:r>
              <a:rPr lang="x-none" i="1">
                <a:latin typeface="Verdana" pitchFamily="34" charset="0"/>
              </a:rPr>
              <a:t>ЈЕДЊАКА</a:t>
            </a:r>
            <a:endParaRPr lang="sr-Latn-CS" i="1" dirty="0">
              <a:latin typeface="Verdana" pitchFamily="34" charset="0"/>
            </a:endParaRPr>
          </a:p>
        </p:txBody>
      </p:sp>
      <p:sp>
        <p:nvSpPr>
          <p:cNvPr id="32772" name="Slide Number Placeholder 5">
            <a:extLst>
              <a:ext uri="{FF2B5EF4-FFF2-40B4-BE49-F238E27FC236}">
                <a16:creationId xmlns:a16="http://schemas.microsoft.com/office/drawing/2014/main" id="{4903472D-B3C4-4921-A430-C466B9455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46960" y="5842000"/>
            <a:ext cx="2133600" cy="304800"/>
          </a:xfrm>
        </p:spPr>
        <p:txBody>
          <a:bodyPr rtlCol="0"/>
          <a:lstStyle/>
          <a:p>
            <a:pPr>
              <a:defRPr/>
            </a:pPr>
            <a:fld id="{B1C057EA-DB6A-4CF9-95A9-A52BA4BF3C9C}" type="slidenum">
              <a:rPr lang="sr-Cyrl-CS">
                <a:solidFill>
                  <a:schemeClr val="tx1">
                    <a:alpha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pPr>
                <a:defRPr/>
              </a:pPr>
              <a:t>21</a:t>
            </a:fld>
            <a:endParaRPr lang="sr-Cyrl-CS">
              <a:solidFill>
                <a:schemeClr val="tx1">
                  <a:alpha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4EFCA1-2E04-4741-A1BC-0EA65A653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23C854-FAC1-4293-BE0C-AC695DB6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C3E0C801-E9D2-48F3-8A33-45311DEB03AB}" type="slidenum">
              <a:rPr lang="sr-Latn-CS">
                <a:solidFill>
                  <a:schemeClr val="tx1">
                    <a:alpha val="60000"/>
                  </a:schemeClr>
                </a:solidFill>
                <a:latin typeface="Arial" charset="0"/>
              </a:rPr>
              <a:pPr>
                <a:defRPr/>
              </a:pPr>
              <a:t>22</a:t>
            </a:fld>
            <a:endParaRPr lang="sr-Latn-CS">
              <a:solidFill>
                <a:schemeClr val="tx1">
                  <a:alpha val="60000"/>
                </a:schemeClr>
              </a:solidFill>
              <a:latin typeface="Arial" charset="0"/>
            </a:endParaRPr>
          </a:p>
        </p:txBody>
      </p:sp>
      <p:pic>
        <p:nvPicPr>
          <p:cNvPr id="29700" name="Picture 2" descr="C:\Documents and Settings\KCKG\My Documents\My Pictures\200802291326_33676_000.jpg">
            <a:extLst>
              <a:ext uri="{FF2B5EF4-FFF2-40B4-BE49-F238E27FC236}">
                <a16:creationId xmlns:a16="http://schemas.microsoft.com/office/drawing/2014/main" id="{AF89FFBB-B314-482A-B8BD-B17F37F2E9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4" y="9525"/>
            <a:ext cx="4968875" cy="3143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1" name="Picture 3" descr="C:\Documents and Settings\KCKG\My Documents\My Pictures\l5-8.jpg">
            <a:extLst>
              <a:ext uri="{FF2B5EF4-FFF2-40B4-BE49-F238E27FC236}">
                <a16:creationId xmlns:a16="http://schemas.microsoft.com/office/drawing/2014/main" id="{81A19A63-6A1C-4BDD-99A1-3BAD2FCAC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3" y="3152776"/>
            <a:ext cx="6551612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>
            <a:extLst>
              <a:ext uri="{FF2B5EF4-FFF2-40B4-BE49-F238E27FC236}">
                <a16:creationId xmlns:a16="http://schemas.microsoft.com/office/drawing/2014/main" id="{5AAE5E6E-84A0-4327-896D-ABDF6944C7F5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1825625" y="1676401"/>
            <a:ext cx="8662988" cy="46323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effectLst/>
                <a:latin typeface="Verdana" panose="020B0604030504040204" pitchFamily="34" charset="0"/>
              </a:rPr>
              <a:t>ПАТОАНАТОМИЈА </a:t>
            </a:r>
            <a:endParaRPr lang="sr-Cyrl-CS" altLang="en-US" b="1">
              <a:effectLst/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>
                <a:latin typeface="Verdana" panose="020B0604030504040204" pitchFamily="34" charset="0"/>
              </a:rPr>
              <a:t>РЕФЛУКС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</a:rPr>
              <a:t> У ЈЕДЊАК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</a:rPr>
              <a:t> ПЕПСИНА 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</a:rPr>
              <a:t>И </a:t>
            </a:r>
            <a:r>
              <a:rPr lang="sr-Latn-CS" altLang="en-US" sz="2400" b="1">
                <a:latin typeface="Verdana" panose="020B0604030504040204" pitchFamily="34" charset="0"/>
              </a:rPr>
              <a:t>HCL</a:t>
            </a:r>
            <a:r>
              <a:rPr lang="en-US" altLang="en-US" sz="2400" b="1">
                <a:latin typeface="Verdana" panose="020B0604030504040204" pitchFamily="34" charset="0"/>
              </a:rPr>
              <a:t>, ЖУЧИ</a:t>
            </a:r>
            <a:r>
              <a:rPr lang="sr-Latn-CS" altLang="en-US" sz="2400" b="1">
                <a:latin typeface="Verdana" panose="020B0604030504040204" pitchFamily="34" charset="0"/>
              </a:rPr>
              <a:t>, </a:t>
            </a:r>
            <a:r>
              <a:rPr lang="en-US" altLang="en-US" sz="2400" b="1">
                <a:latin typeface="Verdana" panose="020B0604030504040204" pitchFamily="34" charset="0"/>
              </a:rPr>
              <a:t>ПАНКРЕАСНОГ 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</a:rPr>
              <a:t>СОКА, 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</a:rPr>
              <a:t>ДУОДЕНАЛНОГ 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</a:rPr>
              <a:t>СОКА</a:t>
            </a:r>
            <a:endParaRPr lang="sr-Latn-CS" altLang="en-US" sz="2400" b="1">
              <a:latin typeface="Verdana" panose="020B0604030504040204" pitchFamily="34" charset="0"/>
            </a:endParaRPr>
          </a:p>
          <a:p>
            <a:pPr eaLnBrk="1" hangingPunct="1"/>
            <a:endParaRPr lang="sr-Latn-CS" altLang="en-US" sz="2400">
              <a:latin typeface="Verdana" panose="020B0604030504040204" pitchFamily="34" charset="0"/>
            </a:endParaRPr>
          </a:p>
          <a:p>
            <a:pPr eaLnBrk="1" hangingPunct="1"/>
            <a:endParaRPr lang="sr-Latn-CS" altLang="en-US" sz="2400"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b="1">
                <a:latin typeface="Verdana" panose="020B0604030504040204" pitchFamily="34" charset="0"/>
              </a:rPr>
              <a:t>КЛИНИЧКА</a:t>
            </a:r>
            <a:r>
              <a:rPr lang="sr-Latn-CS" altLang="en-US" sz="2800" b="1">
                <a:latin typeface="Verdana" panose="020B0604030504040204" pitchFamily="34" charset="0"/>
              </a:rPr>
              <a:t> </a:t>
            </a:r>
            <a:r>
              <a:rPr lang="en-US" altLang="en-US" sz="2800" b="1">
                <a:latin typeface="Verdana" panose="020B0604030504040204" pitchFamily="34" charset="0"/>
              </a:rPr>
              <a:t>СЛИКА</a:t>
            </a:r>
            <a:endParaRPr lang="sr-Cyrl-CS" altLang="en-US" sz="2800" b="1"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endParaRPr lang="sr-Cyrl-CS" altLang="en-US" sz="2400" b="1"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>
                <a:latin typeface="Verdana" panose="020B0604030504040204" pitchFamily="34" charset="0"/>
              </a:rPr>
              <a:t>ЕЗОФАГЕАЛНИ</a:t>
            </a:r>
            <a:r>
              <a:rPr lang="sr-Latn-CS" altLang="en-US" sz="2400" b="1">
                <a:latin typeface="Verdana" panose="020B0604030504040204" pitchFamily="34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</a:rPr>
              <a:t>БОЛ</a:t>
            </a:r>
            <a:r>
              <a:rPr lang="sr-Latn-CS" altLang="en-US" sz="2400" b="1">
                <a:latin typeface="Verdana" panose="020B0604030504040204" pitchFamily="34" charset="0"/>
              </a:rPr>
              <a:t>, </a:t>
            </a:r>
            <a:r>
              <a:rPr lang="en-US" altLang="en-US" sz="2400" b="1">
                <a:latin typeface="Verdana" panose="020B0604030504040204" pitchFamily="34" charset="0"/>
              </a:rPr>
              <a:t>ПОНЕКАД</a:t>
            </a:r>
            <a:r>
              <a:rPr lang="sr-Latn-CS" altLang="en-US" sz="2400" b="1">
                <a:latin typeface="Verdana" panose="020B0604030504040204" pitchFamily="34" charset="0"/>
              </a:rPr>
              <a:t>  </a:t>
            </a:r>
            <a:r>
              <a:rPr lang="en-US" altLang="en-US" sz="2400" b="1">
                <a:latin typeface="Verdana" panose="020B0604030504040204" pitchFamily="34" charset="0"/>
              </a:rPr>
              <a:t>ХЕМАТЕМЕЗА</a:t>
            </a:r>
            <a:endParaRPr lang="sr-Latn-CS" altLang="en-US" sz="2400" b="1">
              <a:latin typeface="Verdana" panose="020B0604030504040204" pitchFamily="34" charset="0"/>
            </a:endParaRPr>
          </a:p>
          <a:p>
            <a:pPr eaLnBrk="1" hangingPunct="1"/>
            <a:endParaRPr lang="sr-Latn-CS" altLang="en-US" sz="2400">
              <a:latin typeface="Verdana" panose="020B0604030504040204" pitchFamily="34" charset="0"/>
            </a:endParaRPr>
          </a:p>
        </p:txBody>
      </p:sp>
      <p:sp>
        <p:nvSpPr>
          <p:cNvPr id="144386" name="Rectangle 2">
            <a:extLst>
              <a:ext uri="{FF2B5EF4-FFF2-40B4-BE49-F238E27FC236}">
                <a16:creationId xmlns:a16="http://schemas.microsoft.com/office/drawing/2014/main" id="{2BE79166-04E0-4286-B5FB-421CD105AF2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1285875"/>
          </a:xfrm>
        </p:spPr>
        <p:txBody>
          <a:bodyPr/>
          <a:lstStyle/>
          <a:p>
            <a:pPr>
              <a:defRPr/>
            </a:pPr>
            <a:r>
              <a:rPr lang="x-none" sz="3600" i="1">
                <a:latin typeface="Verdana" pitchFamily="34" charset="0"/>
              </a:rPr>
              <a:t>РЕФЛУКС</a:t>
            </a:r>
            <a:r>
              <a:rPr lang="sr-Latn-CS" sz="3600" i="1" dirty="0">
                <a:latin typeface="Verdana" pitchFamily="34" charset="0"/>
              </a:rPr>
              <a:t>  </a:t>
            </a:r>
            <a:r>
              <a:rPr lang="x-none" sz="3600" i="1">
                <a:latin typeface="Verdana" pitchFamily="34" charset="0"/>
              </a:rPr>
              <a:t>ЕЗОФАГИТИС</a:t>
            </a:r>
            <a:r>
              <a:rPr lang="sr-Latn-CS" sz="3600" i="1" dirty="0">
                <a:latin typeface="Verdana" pitchFamily="34" charset="0"/>
              </a:rPr>
              <a:t>  “</a:t>
            </a:r>
            <a:r>
              <a:rPr lang="x-none" sz="3600" i="1">
                <a:latin typeface="Verdana" pitchFamily="34" charset="0"/>
              </a:rPr>
              <a:t>ГЕР</a:t>
            </a:r>
            <a:r>
              <a:rPr lang="sr-Cyrl-CS" sz="3600" i="1" dirty="0">
                <a:latin typeface="Verdana" pitchFamily="34" charset="0"/>
              </a:rPr>
              <a:t>Б</a:t>
            </a:r>
            <a:r>
              <a:rPr lang="sr-Latn-CS" sz="3600" i="1" dirty="0">
                <a:latin typeface="Verdana" pitchFamily="34" charset="0"/>
              </a:rPr>
              <a:t>”</a:t>
            </a:r>
          </a:p>
        </p:txBody>
      </p:sp>
      <p:sp>
        <p:nvSpPr>
          <p:cNvPr id="34820" name="Slide Number Placeholder 5">
            <a:extLst>
              <a:ext uri="{FF2B5EF4-FFF2-40B4-BE49-F238E27FC236}">
                <a16:creationId xmlns:a16="http://schemas.microsoft.com/office/drawing/2014/main" id="{91C99717-25DD-43C9-A18F-038ED4DFB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46960" y="5842000"/>
            <a:ext cx="2133600" cy="304800"/>
          </a:xfrm>
        </p:spPr>
        <p:txBody>
          <a:bodyPr rtlCol="0"/>
          <a:lstStyle/>
          <a:p>
            <a:pPr>
              <a:defRPr/>
            </a:pPr>
            <a:fld id="{AEEB11FA-4B00-4F42-934C-868278E25056}" type="slidenum">
              <a:rPr lang="sr-Latn-CS">
                <a:solidFill>
                  <a:schemeClr val="tx1">
                    <a:alpha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pPr>
                <a:defRPr/>
              </a:pPr>
              <a:t>23</a:t>
            </a:fld>
            <a:endParaRPr lang="sr-Latn-CS">
              <a:solidFill>
                <a:schemeClr val="tx1">
                  <a:alpha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>
            <a:extLst>
              <a:ext uri="{FF2B5EF4-FFF2-40B4-BE49-F238E27FC236}">
                <a16:creationId xmlns:a16="http://schemas.microsoft.com/office/drawing/2014/main" id="{66251406-09F7-46D4-B1AA-6AD214896B8D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825626" y="1125538"/>
            <a:ext cx="8842375" cy="5327650"/>
          </a:xfrm>
        </p:spPr>
        <p:txBody>
          <a:bodyPr>
            <a:normAutofit fontScale="92500" lnSpcReduction="10000"/>
          </a:bodyPr>
          <a:lstStyle/>
          <a:p>
            <a:pPr marL="274320" indent="-256032">
              <a:buNone/>
              <a:defRPr/>
            </a:pPr>
            <a:r>
              <a:rPr lang="x-none" sz="2800" b="1">
                <a:latin typeface="Verdana" pitchFamily="34" charset="0"/>
              </a:rPr>
              <a:t>ФИБЕРОПТИЧКА</a:t>
            </a:r>
            <a:r>
              <a:rPr lang="sr-Latn-CS" sz="2800" b="1" dirty="0">
                <a:latin typeface="Verdana" pitchFamily="34" charset="0"/>
              </a:rPr>
              <a:t>  </a:t>
            </a:r>
            <a:r>
              <a:rPr lang="x-none" sz="2800" b="1">
                <a:latin typeface="Verdana" pitchFamily="34" charset="0"/>
              </a:rPr>
              <a:t>ЕНДОСКОПИЈА</a:t>
            </a:r>
            <a:endParaRPr lang="x-none" sz="2800" b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endParaRPr lang="sr-Latn-CS" sz="2800" b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r>
              <a:rPr lang="x-none" sz="2400" b="1">
                <a:latin typeface="Verdana" pitchFamily="34" charset="0"/>
              </a:rPr>
              <a:t>СТАДИЈУМИ</a:t>
            </a:r>
            <a:r>
              <a:rPr lang="sr-Latn-CS" sz="2400" b="1" dirty="0">
                <a:latin typeface="Verdana" pitchFamily="34" charset="0"/>
              </a:rPr>
              <a:t>  </a:t>
            </a:r>
            <a:r>
              <a:rPr lang="x-none" sz="2400" b="1">
                <a:latin typeface="Verdana" pitchFamily="34" charset="0"/>
              </a:rPr>
              <a:t>БОЛЕСТИ</a:t>
            </a:r>
            <a:r>
              <a:rPr lang="sr-Latn-CS" sz="2400" b="1" dirty="0">
                <a:latin typeface="Verdana" pitchFamily="34" charset="0"/>
              </a:rPr>
              <a:t>:</a:t>
            </a:r>
            <a:endParaRPr lang="sr-Cyrl-CS" sz="2400" b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endParaRPr lang="sr-Latn-CS" sz="2400" b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r>
              <a:rPr lang="sr-Latn-CS" sz="2400" b="1" dirty="0">
                <a:latin typeface="Verdana" pitchFamily="34" charset="0"/>
              </a:rPr>
              <a:t>1.- </a:t>
            </a:r>
            <a:r>
              <a:rPr lang="x-none" sz="2400" b="1">
                <a:latin typeface="Verdana" pitchFamily="34" charset="0"/>
              </a:rPr>
              <a:t>ХИПЕРЕМИЈА</a:t>
            </a:r>
            <a:endParaRPr lang="sr-Latn-CS" sz="2400" b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r>
              <a:rPr lang="sr-Latn-CS" sz="2400" b="1" dirty="0">
                <a:latin typeface="Verdana" pitchFamily="34" charset="0"/>
              </a:rPr>
              <a:t>2.- </a:t>
            </a:r>
            <a:r>
              <a:rPr lang="x-none" sz="2400" b="1">
                <a:latin typeface="Verdana" pitchFamily="34" charset="0"/>
              </a:rPr>
              <a:t>ФИБРИНОЗНО</a:t>
            </a:r>
            <a:r>
              <a:rPr lang="sr-Latn-CS" sz="2400" b="1" dirty="0">
                <a:latin typeface="Verdana" pitchFamily="34" charset="0"/>
              </a:rPr>
              <a:t> </a:t>
            </a:r>
            <a:r>
              <a:rPr lang="x-none" sz="2400" b="1">
                <a:latin typeface="Verdana" pitchFamily="34" charset="0"/>
              </a:rPr>
              <a:t>ЗАПАЉЕЊЕ</a:t>
            </a:r>
            <a:endParaRPr lang="sr-Latn-CS" sz="2400" b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r>
              <a:rPr lang="sr-Latn-CS" sz="2400" b="1" dirty="0">
                <a:latin typeface="Verdana" pitchFamily="34" charset="0"/>
              </a:rPr>
              <a:t>3.- </a:t>
            </a:r>
            <a:r>
              <a:rPr lang="x-none" sz="2400" b="1">
                <a:latin typeface="Verdana" pitchFamily="34" charset="0"/>
              </a:rPr>
              <a:t>ЕРОЗИЈЕ</a:t>
            </a:r>
            <a:r>
              <a:rPr lang="sr-Latn-CS" sz="2400" b="1" dirty="0">
                <a:latin typeface="Verdana" pitchFamily="34" charset="0"/>
              </a:rPr>
              <a:t>  </a:t>
            </a:r>
            <a:r>
              <a:rPr lang="x-none" sz="2400" b="1" dirty="0">
                <a:latin typeface="Verdana" pitchFamily="34" charset="0"/>
              </a:rPr>
              <a:t>И</a:t>
            </a:r>
            <a:r>
              <a:rPr lang="sr-Latn-CS" sz="2400" b="1" dirty="0">
                <a:latin typeface="Verdana" pitchFamily="34" charset="0"/>
              </a:rPr>
              <a:t>  </a:t>
            </a:r>
            <a:r>
              <a:rPr lang="x-none" sz="2400" b="1">
                <a:latin typeface="Verdana" pitchFamily="34" charset="0"/>
              </a:rPr>
              <a:t>УЛЦЕРАЦИЈЕ</a:t>
            </a:r>
            <a:r>
              <a:rPr lang="sr-Latn-CS" sz="2400" b="1" dirty="0">
                <a:latin typeface="Verdana" pitchFamily="34" charset="0"/>
              </a:rPr>
              <a:t> </a:t>
            </a:r>
          </a:p>
          <a:p>
            <a:pPr marL="274320" indent="-256032">
              <a:buNone/>
              <a:defRPr/>
            </a:pPr>
            <a:r>
              <a:rPr lang="sr-Latn-CS" sz="2400" b="1" dirty="0">
                <a:latin typeface="Verdana" pitchFamily="34" charset="0"/>
              </a:rPr>
              <a:t>4.- </a:t>
            </a:r>
            <a:r>
              <a:rPr lang="x-none" sz="2400" b="1">
                <a:latin typeface="Verdana" pitchFamily="34" charset="0"/>
              </a:rPr>
              <a:t>ДЕФИНИТИВНА</a:t>
            </a:r>
            <a:r>
              <a:rPr lang="sr-Latn-CS" sz="2400" b="1" dirty="0">
                <a:latin typeface="Verdana" pitchFamily="34" charset="0"/>
              </a:rPr>
              <a:t>  </a:t>
            </a:r>
            <a:r>
              <a:rPr lang="x-none" sz="2400" b="1" dirty="0">
                <a:latin typeface="Verdana" pitchFamily="34" charset="0"/>
              </a:rPr>
              <a:t>СТЕНОЗА</a:t>
            </a:r>
            <a:r>
              <a:rPr lang="sr-Latn-CS" sz="2400" b="1" dirty="0">
                <a:latin typeface="Verdana" pitchFamily="34" charset="0"/>
              </a:rPr>
              <a:t>, </a:t>
            </a:r>
            <a:r>
              <a:rPr lang="x-none" sz="2400" b="1">
                <a:latin typeface="Verdana" pitchFamily="34" charset="0"/>
              </a:rPr>
              <a:t>МАЛИГНИТЕТ</a:t>
            </a:r>
            <a:endParaRPr lang="sr-Cyrl-CS" sz="2400" b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endParaRPr lang="sr-Cyrl-CS" sz="2000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endParaRPr lang="sr-Latn-CS" sz="2000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r>
              <a:rPr lang="sr-Cyrl-CS" sz="2400" b="1" dirty="0">
                <a:latin typeface="Verdana" pitchFamily="34" charset="0"/>
              </a:rPr>
              <a:t>ЕЗОФАГО</a:t>
            </a:r>
            <a:r>
              <a:rPr lang="x-none" sz="2400" b="1">
                <a:latin typeface="Verdana" pitchFamily="34" charset="0"/>
              </a:rPr>
              <a:t>МАНОМЕТРИЈА</a:t>
            </a:r>
            <a:r>
              <a:rPr lang="sr-Latn-CS" sz="2400" b="1" dirty="0">
                <a:latin typeface="Verdana" pitchFamily="34" charset="0"/>
              </a:rPr>
              <a:t> </a:t>
            </a:r>
            <a:r>
              <a:rPr lang="sr-Cyrl-CS" sz="2400" b="1" dirty="0">
                <a:latin typeface="Verdana" pitchFamily="34" charset="0"/>
              </a:rPr>
              <a:t> </a:t>
            </a:r>
            <a:endParaRPr lang="sr-Latn-CS" sz="2400" b="1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endParaRPr lang="sr-Latn-CS" sz="2000" dirty="0">
              <a:latin typeface="Verdana" pitchFamily="34" charset="0"/>
            </a:endParaRPr>
          </a:p>
          <a:p>
            <a:pPr marL="274320" indent="-256032">
              <a:buNone/>
              <a:defRPr/>
            </a:pPr>
            <a:r>
              <a:rPr lang="sr-Latn-CS" sz="2400" b="1" dirty="0">
                <a:latin typeface="Verdana" pitchFamily="34" charset="0"/>
              </a:rPr>
              <a:t>Ph-</a:t>
            </a:r>
            <a:r>
              <a:rPr lang="x-none" sz="2400" b="1">
                <a:latin typeface="Verdana" pitchFamily="34" charset="0"/>
              </a:rPr>
              <a:t>МЕТРИЈА</a:t>
            </a:r>
            <a:endParaRPr lang="sr-Latn-CS" sz="2400" dirty="0">
              <a:latin typeface="Verdana" pitchFamily="34" charset="0"/>
            </a:endParaRPr>
          </a:p>
          <a:p>
            <a:pPr marL="274320" indent="-256032" algn="ctr">
              <a:buNone/>
              <a:defRPr/>
            </a:pPr>
            <a:endParaRPr lang="sr-Latn-CS" sz="2400" dirty="0">
              <a:latin typeface="Verdana" pitchFamily="34" charset="0"/>
            </a:endParaRPr>
          </a:p>
        </p:txBody>
      </p:sp>
      <p:sp>
        <p:nvSpPr>
          <p:cNvPr id="146434" name="Rectangle 2">
            <a:extLst>
              <a:ext uri="{FF2B5EF4-FFF2-40B4-BE49-F238E27FC236}">
                <a16:creationId xmlns:a16="http://schemas.microsoft.com/office/drawing/2014/main" id="{035CA9CC-0281-4D51-889A-23A93D1FB9DF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1071563"/>
          </a:xfrm>
        </p:spPr>
        <p:txBody>
          <a:bodyPr/>
          <a:lstStyle/>
          <a:p>
            <a:pPr>
              <a:defRPr/>
            </a:pPr>
            <a:r>
              <a:rPr lang="x-none" i="1">
                <a:latin typeface="Verdana" pitchFamily="34" charset="0"/>
              </a:rPr>
              <a:t>ДИЈАГНОСТИКА</a:t>
            </a:r>
            <a:r>
              <a:rPr lang="en-US" i="1" dirty="0">
                <a:latin typeface="Verdana" pitchFamily="34" charset="0"/>
              </a:rPr>
              <a:t> </a:t>
            </a:r>
            <a:r>
              <a:rPr lang="sr-Latn-CS" i="1" dirty="0">
                <a:latin typeface="Verdana" pitchFamily="34" charset="0"/>
              </a:rPr>
              <a:t> </a:t>
            </a:r>
            <a:r>
              <a:rPr lang="x-none" i="1">
                <a:latin typeface="Verdana" pitchFamily="34" charset="0"/>
              </a:rPr>
              <a:t>ГЕР</a:t>
            </a:r>
            <a:r>
              <a:rPr lang="sr-Cyrl-CS" i="1" dirty="0">
                <a:latin typeface="Verdana" pitchFamily="34" charset="0"/>
              </a:rPr>
              <a:t>Б</a:t>
            </a:r>
            <a:endParaRPr lang="sr-Latn-CS" i="1" dirty="0">
              <a:latin typeface="Verdana" pitchFamily="34" charset="0"/>
            </a:endParaRPr>
          </a:p>
        </p:txBody>
      </p:sp>
      <p:sp>
        <p:nvSpPr>
          <p:cNvPr id="31748" name="Slide Number Placeholder 5">
            <a:extLst>
              <a:ext uri="{FF2B5EF4-FFF2-40B4-BE49-F238E27FC236}">
                <a16:creationId xmlns:a16="http://schemas.microsoft.com/office/drawing/2014/main" id="{C5F106DA-1D5A-4C65-9178-9B9FC0CD4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87933CA-4460-47C8-BC09-BEDB64A266E3}" type="slidenum">
              <a:rPr lang="sr-Cyrl-CS" altLang="en-US" sz="1200"/>
              <a:pPr eaLnBrk="1" hangingPunct="1"/>
              <a:t>24</a:t>
            </a:fld>
            <a:endParaRPr lang="sr-Cyrl-CS" altLang="en-US" sz="12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>
            <a:extLst>
              <a:ext uri="{FF2B5EF4-FFF2-40B4-BE49-F238E27FC236}">
                <a16:creationId xmlns:a16="http://schemas.microsoft.com/office/drawing/2014/main" id="{EA1F0C61-3A9D-4AF4-9ADB-0021E6EDF260}"/>
              </a:ext>
            </a:extLst>
          </p:cNvPr>
          <p:cNvSpPr>
            <a:spLocks noGrp="1" noRot="1" noChangeArrowheads="1"/>
          </p:cNvSpPr>
          <p:nvPr>
            <p:ph type="subTitle" idx="1"/>
          </p:nvPr>
        </p:nvSpPr>
        <p:spPr>
          <a:xfrm>
            <a:off x="2895600" y="5157788"/>
            <a:ext cx="7016750" cy="863600"/>
          </a:xfrm>
        </p:spPr>
        <p:txBody>
          <a:bodyPr/>
          <a:lstStyle/>
          <a:p>
            <a:pPr>
              <a:buClr>
                <a:schemeClr val="accent5"/>
              </a:buClr>
              <a:defRPr/>
            </a:pPr>
            <a:endParaRPr lang="sr-Latn-CS" sz="2400" b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4339" name="Rectangle 9">
            <a:extLst>
              <a:ext uri="{FF2B5EF4-FFF2-40B4-BE49-F238E27FC236}">
                <a16:creationId xmlns:a16="http://schemas.microsoft.com/office/drawing/2014/main" id="{BB96F224-F182-4910-98CE-A9B14305966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164A779-F0A8-48FC-9E98-3B345647423B}" type="slidenum">
              <a:rPr lang="sr-Latn-CS" altLang="en-US"/>
              <a:pPr eaLnBrk="1" hangingPunct="1"/>
              <a:t>25</a:t>
            </a:fld>
            <a:endParaRPr lang="sr-Latn-CS" altLang="en-US" dirty="0"/>
          </a:p>
        </p:txBody>
      </p:sp>
      <p:sp>
        <p:nvSpPr>
          <p:cNvPr id="112642" name="Rectangle 2">
            <a:extLst>
              <a:ext uri="{FF2B5EF4-FFF2-40B4-BE49-F238E27FC236}">
                <a16:creationId xmlns:a16="http://schemas.microsoft.com/office/drawing/2014/main" id="{E9B70773-4FB5-4858-8474-974930D2984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76426" y="457200"/>
            <a:ext cx="7680325" cy="2438400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x-none" sz="8000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ХИРУРГИЈА</a:t>
            </a:r>
            <a:r>
              <a:rPr sz="8000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8000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ЖЕЛУЦА</a:t>
            </a:r>
            <a:endParaRPr lang="sr-Latn-CS" sz="8000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F81B96-1AAD-4D09-8679-51020A2AD0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333751" y="6543675"/>
            <a:ext cx="4086225" cy="247650"/>
          </a:xfrm>
        </p:spPr>
        <p:txBody>
          <a:bodyPr rtlCol="0"/>
          <a:lstStyle/>
          <a:p>
            <a:pPr algn="l">
              <a:defRPr/>
            </a:pPr>
            <a:fld id="{F3543BFD-E4D1-4C0B-8420-61925CC312B5}" type="slidenum">
              <a:rPr lang="sr-Latn-CS" i="1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 algn="l">
                <a:defRPr/>
              </a:pPr>
              <a:t>26</a:t>
            </a:fld>
            <a:endParaRPr lang="sr-Latn-CS" i="1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16387" name="Rectangle 4">
            <a:extLst>
              <a:ext uri="{FF2B5EF4-FFF2-40B4-BE49-F238E27FC236}">
                <a16:creationId xmlns:a16="http://schemas.microsoft.com/office/drawing/2014/main" id="{50FB5508-82BF-4114-A889-811905A4ED2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sr-Latn-RS" altLang="en-US">
              <a:cs typeface="Tunga" panose="020B0502040204020203" pitchFamily="34" charset="0"/>
            </a:endParaRPr>
          </a:p>
        </p:txBody>
      </p:sp>
      <p:pic>
        <p:nvPicPr>
          <p:cNvPr id="16388" name="Picture 5" descr="Topografija želuca">
            <a:extLst>
              <a:ext uri="{FF2B5EF4-FFF2-40B4-BE49-F238E27FC236}">
                <a16:creationId xmlns:a16="http://schemas.microsoft.com/office/drawing/2014/main" id="{D13BB6AB-B4A6-4842-A085-6D60F4368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15875"/>
            <a:ext cx="9144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>
            <a:extLst>
              <a:ext uri="{FF2B5EF4-FFF2-40B4-BE49-F238E27FC236}">
                <a16:creationId xmlns:a16="http://schemas.microsoft.com/office/drawing/2014/main" id="{037D94D5-DF75-4527-B391-AE63F3A1A5CE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919289" y="1773238"/>
            <a:ext cx="8569325" cy="5084762"/>
          </a:xfrm>
        </p:spPr>
        <p:txBody>
          <a:bodyPr>
            <a:normAutofit fontScale="92500" lnSpcReduction="20000"/>
          </a:bodyPr>
          <a:lstStyle/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 </a:t>
            </a:r>
            <a:r>
              <a:rPr lang="x-none" sz="2000" b="1" u="sng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ДЕЦА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МЛАЂА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ОД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3 год,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СТАРЕ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ОСОБЕ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НЕРВНИ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БОЛЕСНИЦИ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ЗАТВОРЕНИЦИ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)</a:t>
            </a:r>
            <a:endParaRPr lang="sr-Cyrl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 (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АНАМНЕЗА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БОЛ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ХЕМАТЕМЕЗА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)</a:t>
            </a:r>
            <a:endParaRPr lang="sr-Cyrl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 </a:t>
            </a:r>
            <a:r>
              <a:rPr lang="x-none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ДИЈАГНОСТИКА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: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РАДИ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ОСКОПИЈА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ЕНДОСКОПИЈА</a:t>
            </a:r>
            <a:endParaRPr lang="sr-Cyrl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 </a:t>
            </a:r>
            <a:r>
              <a:rPr lang="x-none" sz="2000" b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ТРИХОБЕЗОАРИ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(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ДЛАКЕ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)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ФИТОБЕЗОАРИ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	(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ВЛАКНА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БИЉАКА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СЕНО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СЛАМА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ЦЕЛУЛОЗА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)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ИМИТИРАЈУ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ПАЛПАБИЛНИ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ТУМОР</a:t>
            </a:r>
            <a:endParaRPr lang="sr-Cyrl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.- </a:t>
            </a:r>
            <a:r>
              <a:rPr lang="x-none" sz="28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ЛЕЧЕЊЕ</a:t>
            </a:r>
            <a:r>
              <a:rPr lang="sr-Latn-CS" sz="28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:</a:t>
            </a: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	-”PER VIAS NATURALIS”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ДЕЦЕ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(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ОБЛА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				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ГЛАТКА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СТРАНА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ТЕЛА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)</a:t>
            </a: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	-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ЕНДОСКОПСК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A 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ЕКСТРАКЦИЈА</a:t>
            </a: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	-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ОПЕРАТИВНО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О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Т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КЛАЊАЊЕ</a:t>
            </a: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 algn="ctr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rgbClr val="FFFF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Slide Number Placeholder 5">
            <a:extLst>
              <a:ext uri="{FF2B5EF4-FFF2-40B4-BE49-F238E27FC236}">
                <a16:creationId xmlns:a16="http://schemas.microsoft.com/office/drawing/2014/main" id="{F443C70F-7505-4C47-8183-2CA5C31E648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36AD2E-9689-473B-A5A1-CD72BF6AE303}" type="slidenum">
              <a:rPr lang="sr-Latn-CS" altLang="en-US"/>
              <a:pPr eaLnBrk="1" hangingPunct="1"/>
              <a:t>27</a:t>
            </a:fld>
            <a:endParaRPr lang="sr-Latn-CS" altLang="en-US"/>
          </a:p>
        </p:txBody>
      </p:sp>
      <p:sp>
        <p:nvSpPr>
          <p:cNvPr id="123906" name="Rectangle 2">
            <a:extLst>
              <a:ext uri="{FF2B5EF4-FFF2-40B4-BE49-F238E27FC236}">
                <a16:creationId xmlns:a16="http://schemas.microsoft.com/office/drawing/2014/main" id="{8DBE3512-6454-41DB-912D-CE74D3C60F6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-171450"/>
            <a:ext cx="9144000" cy="1341438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x-none" b="1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Verdana" pitchFamily="34" charset="0"/>
                <a:cs typeface="Times New Roman" pitchFamily="18" charset="0"/>
              </a:rPr>
              <a:t>СТРАНА</a:t>
            </a:r>
            <a:r>
              <a:rPr lang="sr-Latn-CS" b="1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Verdana" pitchFamily="34" charset="0"/>
                <a:cs typeface="Times New Roman" pitchFamily="18" charset="0"/>
              </a:rPr>
              <a:t>ТЕЛА</a:t>
            </a:r>
            <a:r>
              <a:rPr lang="sr-Latn-CS" b="1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Verdana" pitchFamily="34" charset="0"/>
                <a:cs typeface="Times New Roman" pitchFamily="18" charset="0"/>
              </a:rPr>
              <a:t>ЖЕЛУЦА</a:t>
            </a:r>
            <a:endParaRPr lang="sr-Latn-CS" b="1" i="1" dirty="0">
              <a:solidFill>
                <a:schemeClr val="accent3">
                  <a:lumMod val="40000"/>
                  <a:lumOff val="60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>
            <a:extLst>
              <a:ext uri="{FF2B5EF4-FFF2-40B4-BE49-F238E27FC236}">
                <a16:creationId xmlns:a16="http://schemas.microsoft.com/office/drawing/2014/main" id="{54B2B252-5149-479E-B9B4-63BA49F1235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CDFBDF2-E591-4EB1-A3DC-691AE5B70787}" type="slidenum">
              <a:rPr lang="sr-Latn-CS" altLang="en-US"/>
              <a:pPr eaLnBrk="1" hangingPunct="1"/>
              <a:t>28</a:t>
            </a:fld>
            <a:endParaRPr lang="sr-Latn-CS" altLang="en-US"/>
          </a:p>
        </p:txBody>
      </p:sp>
      <p:sp>
        <p:nvSpPr>
          <p:cNvPr id="124930" name="Rectangle 2">
            <a:extLst>
              <a:ext uri="{FF2B5EF4-FFF2-40B4-BE49-F238E27FC236}">
                <a16:creationId xmlns:a16="http://schemas.microsoft.com/office/drawing/2014/main" id="{D69A5CB2-E7D0-422E-92A1-8A12D8542FCE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1" y="1"/>
            <a:ext cx="4716463" cy="78581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СТРАН</a:t>
            </a:r>
            <a:r>
              <a:rPr lang="sr-Cyrl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О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ТЕЛ</a:t>
            </a:r>
            <a:r>
              <a:rPr lang="sr-Cyrl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О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ЖЕЛУЦА</a:t>
            </a: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22532" name="Picture 5" descr="radB5788.jpg">
            <a:extLst>
              <a:ext uri="{FF2B5EF4-FFF2-40B4-BE49-F238E27FC236}">
                <a16:creationId xmlns:a16="http://schemas.microsoft.com/office/drawing/2014/main" id="{DB8C871E-B7D4-446A-B530-BDC361386A0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88" y="785814"/>
            <a:ext cx="5715000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Rectangle 3">
            <a:extLst>
              <a:ext uri="{FF2B5EF4-FFF2-40B4-BE49-F238E27FC236}">
                <a16:creationId xmlns:a16="http://schemas.microsoft.com/office/drawing/2014/main" id="{55C71799-EC4B-438B-B217-0C6DC473D1E3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524000" y="1571626"/>
            <a:ext cx="9144000" cy="5286375"/>
          </a:xfrm>
        </p:spPr>
        <p:txBody>
          <a:bodyPr>
            <a:normAutofit lnSpcReduction="10000"/>
          </a:bodyPr>
          <a:lstStyle/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latin typeface="Arial" pitchFamily="34" charset="0"/>
                <a:cs typeface="Arial" pitchFamily="34" charset="0"/>
              </a:rPr>
              <a:t>A.-</a:t>
            </a:r>
            <a:r>
              <a:rPr lang="sr-Latn-CS" sz="2400" b="1" i="1" dirty="0">
                <a:latin typeface="Arial" pitchFamily="34" charset="0"/>
                <a:cs typeface="Arial" pitchFamily="34" charset="0"/>
              </a:rPr>
              <a:t> </a:t>
            </a:r>
            <a:r>
              <a:rPr lang="x-none" sz="24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ИЗОЛОВАНЕ</a:t>
            </a:r>
            <a:r>
              <a:rPr lang="sr-Latn-CS" sz="24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СУ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РЕТКЕ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-</a:t>
            </a:r>
            <a:r>
              <a:rPr lang="x-none" sz="2000" b="1" i="1" u="sng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ОТВОРЕНЕ</a:t>
            </a:r>
            <a:r>
              <a:rPr lang="sr-Latn-CS" sz="2000" b="1" i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УБОДИНЕ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УСТРЕЛИНЕ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ПРОСТРЕЛИНЕ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sr-Cyrl-CS" sz="2000" b="1" i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	</a:t>
            </a:r>
            <a:endParaRPr lang="sr-Cyrl-CS" sz="2000" b="1" i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Cyrl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x-none" sz="2000" b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ЗАТВОРЕНЕ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(WOTER BLAST</a:t>
            </a:r>
            <a:r>
              <a:rPr lang="sr-Latn-CS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Cyrl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Б.- </a:t>
            </a:r>
            <a:r>
              <a:rPr lang="x-none" sz="24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УДРУЖЕНЕ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ЧЕШЋЕ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ПОВРЕДАМА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ОКОЛНИХ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ОРГАНА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sr-Cyrl-CS" sz="2000" b="1" i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	-</a:t>
            </a:r>
            <a:r>
              <a:rPr lang="x-none" sz="2000" b="1" i="1" u="sng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ПЕНЕТРАНТНЕ</a:t>
            </a:r>
            <a:r>
              <a:rPr lang="sr-Cyrl-CS" sz="2000" b="1" i="1" u="sng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   </a:t>
            </a:r>
            <a:r>
              <a:rPr lang="x-none" sz="2000" b="1" i="1" u="sng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ПЕРФОРАНТНЕ</a:t>
            </a:r>
            <a:endParaRPr lang="sr-Cyrl-CS" sz="2000" b="1" i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lnSpc>
                <a:spcPct val="130000"/>
              </a:lnSpc>
              <a:buClr>
                <a:schemeClr val="accent5"/>
              </a:buClr>
              <a:buNone/>
              <a:defRPr/>
            </a:pPr>
            <a:r>
              <a:rPr lang="sr-Cyrl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В. </a:t>
            </a:r>
            <a:r>
              <a:rPr lang="x-none" sz="24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КОРОЗИВНЕ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ПОВРЕДЕ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ХЕМИКАЛИЈАМА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 </a:t>
            </a:r>
            <a:r>
              <a:rPr lang="x-none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БАЗЕ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КИСЕЛИНЕ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sr-Cyrl-CS" sz="2000" b="1" i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lnSpc>
                <a:spcPct val="130000"/>
              </a:lnSpc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defRPr/>
            </a:pPr>
            <a:r>
              <a:rPr lang="x-none" sz="28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ЛЕЧЕЊЕ</a:t>
            </a:r>
            <a:r>
              <a:rPr lang="sr-Cyrl-CS" sz="28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-</a:t>
            </a:r>
            <a:r>
              <a:rPr lang="sr-Latn-CS" sz="28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СУТУР</a:t>
            </a:r>
            <a:r>
              <a:rPr lang="sr-Cyrl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sr-Cyrl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</a:t>
            </a:r>
            <a:r>
              <a:rPr lang="sr-Latn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x-none" sz="2000" b="1" i="1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РЕСЕКЦИЈ</a:t>
            </a:r>
            <a:r>
              <a:rPr lang="sr-Cyrl-CS" sz="2000" b="1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</a:t>
            </a:r>
            <a:endParaRPr lang="sr-Latn-CS" sz="2000" b="1" i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Latn-CS" sz="24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Latn-CS" sz="24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Slide Number Placeholder 5">
            <a:extLst>
              <a:ext uri="{FF2B5EF4-FFF2-40B4-BE49-F238E27FC236}">
                <a16:creationId xmlns:a16="http://schemas.microsoft.com/office/drawing/2014/main" id="{2F6D82FA-B6F5-4A64-B823-3F9CCF97AF7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34DF8CC-C813-42F8-92F5-45F24C38E077}" type="slidenum">
              <a:rPr lang="sr-Latn-CS" altLang="en-US"/>
              <a:pPr eaLnBrk="1" hangingPunct="1"/>
              <a:t>29</a:t>
            </a:fld>
            <a:endParaRPr lang="sr-Latn-CS" altLang="en-US"/>
          </a:p>
        </p:txBody>
      </p:sp>
      <p:sp>
        <p:nvSpPr>
          <p:cNvPr id="125954" name="Rectangle 2">
            <a:extLst>
              <a:ext uri="{FF2B5EF4-FFF2-40B4-BE49-F238E27FC236}">
                <a16:creationId xmlns:a16="http://schemas.microsoft.com/office/drawing/2014/main" id="{312E726D-F7E0-4F46-8899-F2AC9197B197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228601"/>
            <a:ext cx="9144000" cy="118427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   </a:t>
            </a:r>
            <a:r>
              <a:rPr lang="x-none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ПОВРЕДЕ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ЖЕЛУЦА</a:t>
            </a:r>
            <a:endParaRPr lang="sr-Latn-CS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>
            <a:extLst>
              <a:ext uri="{FF2B5EF4-FFF2-40B4-BE49-F238E27FC236}">
                <a16:creationId xmlns:a16="http://schemas.microsoft.com/office/drawing/2014/main" id="{3215FB40-1C8D-4FA6-8C0F-01D1DAF49315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703388" y="1500188"/>
            <a:ext cx="8756650" cy="5357812"/>
          </a:xfrm>
        </p:spPr>
        <p:txBody>
          <a:bodyPr/>
          <a:lstStyle/>
          <a:p>
            <a:pPr marL="609600" indent="-609600">
              <a:buNone/>
              <a:defRPr/>
            </a:pPr>
            <a:r>
              <a:rPr lang="sr-Latn-CS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DISPHAGIO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 </a:t>
            </a:r>
            <a:r>
              <a:rPr lang="en-U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ОТЕЖАНО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ГУТАЊЕ</a:t>
            </a: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	-</a:t>
            </a:r>
            <a:r>
              <a:rPr lang="en-U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ФУНКЦИОНАЛНА</a:t>
            </a: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( </a:t>
            </a:r>
            <a:r>
              <a:rPr lang="en-U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НА</a:t>
            </a: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ХЛАДНУ</a:t>
            </a: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ТЕЧНОСТ</a:t>
            </a: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)</a:t>
            </a:r>
          </a:p>
          <a:p>
            <a:pPr marL="609600" indent="-609600">
              <a:buNone/>
              <a:defRPr/>
            </a:pP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	-</a:t>
            </a:r>
            <a:r>
              <a:rPr lang="en-U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ОРГАНСКА</a:t>
            </a: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( </a:t>
            </a:r>
            <a:r>
              <a:rPr lang="en-U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НА</a:t>
            </a: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ЧВРСТУ</a:t>
            </a: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ХРАНУ</a:t>
            </a:r>
            <a:r>
              <a:rPr lang="sr-Latn-CS" sz="16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)</a:t>
            </a:r>
          </a:p>
          <a:p>
            <a:pPr marL="609600" indent="-609600">
              <a:buNone/>
              <a:defRPr/>
            </a:pP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	</a:t>
            </a:r>
          </a:p>
          <a:p>
            <a:pPr marL="609600" indent="-609600">
              <a:buNone/>
              <a:defRPr/>
            </a:pP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ODYNOPHAGIO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 </a:t>
            </a:r>
            <a:r>
              <a:rPr lang="en-U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БОЛНО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ГУТАЊЕ</a:t>
            </a: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	-</a:t>
            </a:r>
            <a:r>
              <a:rPr lang="en-U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РЕФЛУКС</a:t>
            </a:r>
            <a:r>
              <a:rPr lang="sr-Latn-C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ЕЗОФАГИТИС</a:t>
            </a:r>
            <a:r>
              <a:rPr lang="sr-Cyrl-C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en-U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ПЕПТИЧКИ</a:t>
            </a:r>
            <a:r>
              <a:rPr lang="sr-Latn-C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УЛКУС</a:t>
            </a:r>
            <a:r>
              <a:rPr lang="sr-Latn-C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ЈЕДЊАКА</a:t>
            </a:r>
            <a:endParaRPr lang="sr-Latn-CS" sz="1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endParaRPr lang="sr-Cyrl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PYROSIS ET REGURGITATIO- 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ПАЉЕЊЕ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У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ЕПИГАСТРИЈУМУ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РЕТРОСТЕРНАЛНО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ВРАЋАЊЕ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КИСЕЛИНЕ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ХРАНЕ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НА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en-U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УСТА</a:t>
            </a: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BD8D8B07-DC95-4A02-B3F8-7CC59BE4D609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738314" y="1"/>
            <a:ext cx="8510587" cy="7143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Cyrl-CS" altLang="en-US" sz="3600" i="1">
                <a:latin typeface="Verdana" panose="020B0604030504040204" pitchFamily="34" charset="0"/>
                <a:cs typeface="Times New Roman" panose="02020603050405020304" pitchFamily="18" charset="0"/>
              </a:rPr>
              <a:t>Симптоми болести једњака:</a:t>
            </a:r>
            <a:endParaRPr lang="sr-Latn-CS" altLang="en-US" sz="3600" i="1"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220" name="Slide Number Placeholder 5">
            <a:extLst>
              <a:ext uri="{FF2B5EF4-FFF2-40B4-BE49-F238E27FC236}">
                <a16:creationId xmlns:a16="http://schemas.microsoft.com/office/drawing/2014/main" id="{3394A400-7B1B-45A1-93C2-91E6C793B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E923033-1430-40D5-A5F2-B4AF8A9AA33B}" type="slidenum">
              <a:rPr lang="sr-Latn-CS" altLang="en-US" sz="1200"/>
              <a:pPr eaLnBrk="1" hangingPunct="1"/>
              <a:t>3</a:t>
            </a:fld>
            <a:endParaRPr lang="sr-Latn-CS" altLang="en-US" sz="12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0769D0-880E-4108-B399-F4E88CDFC9D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98D45BD1-1521-4A3C-9EDD-DBFB88FD113E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30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96E0BEA6-F927-477D-9C43-C0F4E78B99C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25626" y="188913"/>
            <a:ext cx="8842375" cy="67945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sr-Latn-CS" altLang="en-US" sz="2000" b="1" i="1">
                <a:latin typeface="Verdana" panose="020B0604030504040204" pitchFamily="34" charset="0"/>
                <a:cs typeface="Tunga" panose="020B0502040204020203" pitchFamily="34" charset="0"/>
              </a:rPr>
              <a:t>KOROZIVNA STENOZA ANTRUMA I PILORUSA</a:t>
            </a:r>
            <a:endParaRPr lang="sr-Latn-CS" altLang="en-US" sz="3200" b="1" i="1">
              <a:latin typeface="Verdana" panose="020B0604030504040204" pitchFamily="34" charset="0"/>
              <a:cs typeface="Tunga" panose="020B0502040204020203" pitchFamily="34" charset="0"/>
            </a:endParaRPr>
          </a:p>
        </p:txBody>
      </p:sp>
      <p:pic>
        <p:nvPicPr>
          <p:cNvPr id="24580" name="Picture 3" descr="Stenoza antruma i pilorusa koroyivnim sredstvom izazvana">
            <a:extLst>
              <a:ext uri="{FF2B5EF4-FFF2-40B4-BE49-F238E27FC236}">
                <a16:creationId xmlns:a16="http://schemas.microsoft.com/office/drawing/2014/main" id="{529BE5C9-DACD-4B30-AF54-AB3792A00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4" y="2255838"/>
            <a:ext cx="615632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>
            <a:extLst>
              <a:ext uri="{FF2B5EF4-FFF2-40B4-BE49-F238E27FC236}">
                <a16:creationId xmlns:a16="http://schemas.microsoft.com/office/drawing/2014/main" id="{56FF6DE5-D531-43FF-B369-4B4884428DC5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847851" y="1357314"/>
            <a:ext cx="8569325" cy="5500687"/>
          </a:xfrm>
        </p:spPr>
        <p:txBody>
          <a:bodyPr/>
          <a:lstStyle/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r>
              <a:rPr lang="sr-Latn-CS" sz="900" b="1" i="1" dirty="0">
                <a:latin typeface="Verdana" pitchFamily="34" charset="0"/>
                <a:cs typeface="Times New Roman" pitchFamily="18" charset="0"/>
              </a:rPr>
              <a:t>	</a:t>
            </a:r>
            <a:endParaRPr lang="en-US" sz="900" b="1" i="1" dirty="0"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r>
              <a:rPr lang="en-US" sz="9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	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ДУОДЕНАЛНИ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УЛКУС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(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ДУ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)</a:t>
            </a:r>
            <a:endParaRPr lang="sr-Cyrl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ПРЕПИЛОРИЧНИ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УЛКУС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ПИЛОРУСНОГ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КАНАЛА</a:t>
            </a:r>
            <a:endParaRPr lang="sr-Cyrl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КОМБИНОВАНИ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УЛКУС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ЖЕЛУЦА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(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УЖ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)</a:t>
            </a:r>
            <a:r>
              <a:rPr lang="en-U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ДУОДЕНУМА</a:t>
            </a:r>
            <a:endParaRPr lang="sr-Cyrl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endParaRPr lang="sr-Cyrl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rgbClr val="FFFF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r>
              <a:rPr lang="sr-Latn-CS" sz="600" b="1" i="1" dirty="0">
                <a:latin typeface="Verdana" pitchFamily="34" charset="0"/>
                <a:cs typeface="Times New Roman" pitchFamily="18" charset="0"/>
              </a:rPr>
              <a:t>	</a:t>
            </a: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 dirty="0">
                <a:latin typeface="Verdana" pitchFamily="34" charset="0"/>
                <a:cs typeface="Times New Roman" pitchFamily="18" charset="0"/>
              </a:rPr>
              <a:t>ДУОДЕНАЛНИ</a:t>
            </a: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 : </a:t>
            </a:r>
            <a:r>
              <a:rPr lang="x-none" sz="2000" b="1" i="1" dirty="0">
                <a:latin typeface="Verdana" pitchFamily="34" charset="0"/>
                <a:cs typeface="Times New Roman" pitchFamily="18" charset="0"/>
              </a:rPr>
              <a:t>ЖЕЛУДАЧНИ</a:t>
            </a: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 dirty="0">
                <a:latin typeface="Verdana" pitchFamily="34" charset="0"/>
                <a:cs typeface="Times New Roman" pitchFamily="18" charset="0"/>
              </a:rPr>
              <a:t>УЛКУС</a:t>
            </a: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  </a:t>
            </a:r>
            <a:r>
              <a:rPr lang="sr-Latn-CS" sz="2400" b="1" i="1" dirty="0">
                <a:latin typeface="Verdana" pitchFamily="34" charset="0"/>
                <a:cs typeface="Times New Roman" pitchFamily="18" charset="0"/>
              </a:rPr>
              <a:t>1 : 20</a:t>
            </a: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   </a:t>
            </a:r>
            <a:r>
              <a:rPr lang="x-none" sz="1600" b="1" i="1" dirty="0">
                <a:latin typeface="Verdana" pitchFamily="34" charset="0"/>
                <a:cs typeface="Times New Roman" pitchFamily="18" charset="0"/>
              </a:rPr>
              <a:t>НЕКАД</a:t>
            </a:r>
            <a:endParaRPr lang="sr-Latn-CS" sz="2000" b="1" i="1" dirty="0"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	-</a:t>
            </a:r>
            <a:r>
              <a:rPr lang="x-none" sz="2000" b="1" i="1" dirty="0">
                <a:latin typeface="Verdana" pitchFamily="34" charset="0"/>
                <a:cs typeface="Times New Roman" pitchFamily="18" charset="0"/>
              </a:rPr>
              <a:t>ДУОДЕНАЛНИ</a:t>
            </a: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 : </a:t>
            </a:r>
            <a:r>
              <a:rPr lang="x-none" sz="2000" b="1" i="1" dirty="0">
                <a:latin typeface="Verdana" pitchFamily="34" charset="0"/>
                <a:cs typeface="Times New Roman" pitchFamily="18" charset="0"/>
              </a:rPr>
              <a:t>ЖЕЛУДАЧНИ</a:t>
            </a: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 dirty="0">
                <a:latin typeface="Verdana" pitchFamily="34" charset="0"/>
                <a:cs typeface="Times New Roman" pitchFamily="18" charset="0"/>
              </a:rPr>
              <a:t>УЛКУС</a:t>
            </a: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    </a:t>
            </a:r>
            <a:r>
              <a:rPr lang="sr-Latn-CS" sz="2400" b="1" i="1" dirty="0">
                <a:latin typeface="Verdana" pitchFamily="34" charset="0"/>
                <a:cs typeface="Times New Roman" pitchFamily="18" charset="0"/>
              </a:rPr>
              <a:t>10: 1</a:t>
            </a: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sz="2000" b="1" i="1" dirty="0">
                <a:latin typeface="Verdana" pitchFamily="34" charset="0"/>
                <a:cs typeface="Times New Roman" pitchFamily="18" charset="0"/>
              </a:rPr>
              <a:t>ДАНАС</a:t>
            </a:r>
            <a:endParaRPr lang="sr-Latn-CS" sz="2000" b="1" i="1" dirty="0"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110000"/>
              </a:lnSpc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rgbClr val="FFFF00"/>
                </a:solidFill>
                <a:latin typeface="Verdana" pitchFamily="34" charset="0"/>
                <a:cs typeface="Times New Roman" pitchFamily="18" charset="0"/>
              </a:rPr>
              <a:t>	</a:t>
            </a:r>
            <a:r>
              <a:rPr lang="sr-Latn-CS" sz="1400" b="1" i="1" dirty="0">
                <a:solidFill>
                  <a:srgbClr val="FFFF00"/>
                </a:solidFill>
                <a:latin typeface="Verdana" pitchFamily="34" charset="0"/>
                <a:cs typeface="Times New Roman" pitchFamily="18" charset="0"/>
              </a:rPr>
              <a:t>		</a:t>
            </a:r>
            <a:endParaRPr lang="sr-Latn-CS" sz="1400" dirty="0">
              <a:solidFill>
                <a:srgbClr val="FFFF0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27651" name="Slide Number Placeholder 5">
            <a:extLst>
              <a:ext uri="{FF2B5EF4-FFF2-40B4-BE49-F238E27FC236}">
                <a16:creationId xmlns:a16="http://schemas.microsoft.com/office/drawing/2014/main" id="{1BE8FD72-0B86-4CB0-B11D-2EBFE1269C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D05B561-9EFD-40B5-9820-E87B5D9EE08D}" type="slidenum">
              <a:rPr lang="sr-Latn-CS" altLang="en-US"/>
              <a:pPr eaLnBrk="1" hangingPunct="1"/>
              <a:t>31</a:t>
            </a:fld>
            <a:endParaRPr lang="sr-Latn-CS" altLang="en-US"/>
          </a:p>
        </p:txBody>
      </p:sp>
      <p:sp>
        <p:nvSpPr>
          <p:cNvPr id="134146" name="Rectangle 2">
            <a:extLst>
              <a:ext uri="{FF2B5EF4-FFF2-40B4-BE49-F238E27FC236}">
                <a16:creationId xmlns:a16="http://schemas.microsoft.com/office/drawing/2014/main" id="{001DE8A7-B015-4FE7-9086-81364A98E28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162877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Ацидопептички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улкус</a:t>
            </a:r>
            <a:endParaRPr lang="sr-Latn-CS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>
            <a:extLst>
              <a:ext uri="{FF2B5EF4-FFF2-40B4-BE49-F238E27FC236}">
                <a16:creationId xmlns:a16="http://schemas.microsoft.com/office/drawing/2014/main" id="{816D4C92-0A18-45FB-912F-D97058623048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524000" y="1412876"/>
            <a:ext cx="9144000" cy="5445125"/>
          </a:xfrm>
        </p:spPr>
        <p:txBody>
          <a:bodyPr/>
          <a:lstStyle/>
          <a:p>
            <a:pPr marL="274320" indent="-256032">
              <a:buClr>
                <a:schemeClr val="accent5"/>
              </a:buClr>
              <a:defRPr/>
            </a:pPr>
            <a:r>
              <a:rPr lang="x-none" sz="2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ДЕФИНИЦИЈА</a:t>
            </a:r>
            <a:endParaRPr lang="sr-Cyrl-CS" sz="28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x-none" sz="2400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ПЕПТИЧКИ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УЛКУС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НАСТАЈЕ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УСЛЕД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КОРОЗИВНОГ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ДЕЈСТВА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КИСЕЛИНЕ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НА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ОШТЕЋЕНИ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ЕПИТЕЛ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СЛУЗНИЦЕ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КАДА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ИНВАЗИОНИ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ЧИНИОЦИ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(HCL,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ПЕПСИН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)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НАДВЛАДАЈУ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ОДБРАНУ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МУКОЗНЕ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БАРИЈЕРЕ</a:t>
            </a:r>
            <a:r>
              <a:rPr lang="sr-Latn-CS" sz="24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.</a:t>
            </a:r>
            <a:endParaRPr lang="sr-Cyrl-CS" sz="2400" b="1" i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400" b="1" i="1" dirty="0">
              <a:solidFill>
                <a:srgbClr val="FFFF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r>
              <a:rPr lang="x-none" sz="24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ЕПИДЕМИОЛОГИЈА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:</a:t>
            </a:r>
          </a:p>
          <a:p>
            <a:pPr marL="640080" lvl="1" indent="-256032">
              <a:defRPr/>
            </a:pPr>
            <a:r>
              <a:rPr lang="sr-Cyrl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УЛКУС </a:t>
            </a:r>
            <a:r>
              <a:rPr lang="x-none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ТРИ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ПУТА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ЧЕШЋИ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МУШКАРАЦА</a:t>
            </a:r>
            <a:endParaRPr lang="sr-Latn-CS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40080" lvl="1" indent="-256032">
              <a:defRPr/>
            </a:pP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ДУ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ЧЕШЋИ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МЛАДИХ</a:t>
            </a:r>
            <a:r>
              <a:rPr lang="en-U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,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ЖУ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СТАРИЈИХ</a:t>
            </a:r>
            <a:endParaRPr lang="sr-Latn-CS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40080" lvl="1" indent="-256032">
              <a:defRPr/>
            </a:pP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ПОРОДИЧНА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НАКЛОЊЕНОСТ</a:t>
            </a:r>
            <a:endParaRPr lang="sr-Latn-CS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40080" lvl="1" indent="-256032">
              <a:defRPr/>
            </a:pP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ЧЕШЋИ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КРВНЕ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ГРУПЕ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*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О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*  </a:t>
            </a:r>
            <a:r>
              <a:rPr lang="x-none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</a:t>
            </a:r>
            <a:r>
              <a:rPr lang="sr-Cyrl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x-none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РЦИНОМ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*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А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*</a:t>
            </a:r>
          </a:p>
          <a:p>
            <a:pPr marL="274320" indent="-256032" algn="ctr">
              <a:buClr>
                <a:schemeClr val="accent5"/>
              </a:buClr>
              <a:defRPr/>
            </a:pPr>
            <a:endParaRPr lang="sr-Latn-CS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defRPr/>
            </a:pPr>
            <a:endParaRPr lang="sr-Latn-CS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Slide Number Placeholder 5">
            <a:extLst>
              <a:ext uri="{FF2B5EF4-FFF2-40B4-BE49-F238E27FC236}">
                <a16:creationId xmlns:a16="http://schemas.microsoft.com/office/drawing/2014/main" id="{07282C74-B0D2-4DFB-92C7-EB369992E97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25B8A50-FD4E-4142-90DB-498B90FECB3C}" type="slidenum">
              <a:rPr lang="sr-Latn-CS" altLang="en-US"/>
              <a:pPr eaLnBrk="1" hangingPunct="1"/>
              <a:t>32</a:t>
            </a:fld>
            <a:endParaRPr lang="sr-Latn-CS" altLang="en-US"/>
          </a:p>
        </p:txBody>
      </p:sp>
      <p:sp>
        <p:nvSpPr>
          <p:cNvPr id="135170" name="Rectangle 2">
            <a:extLst>
              <a:ext uri="{FF2B5EF4-FFF2-40B4-BE49-F238E27FC236}">
                <a16:creationId xmlns:a16="http://schemas.microsoft.com/office/drawing/2014/main" id="{CC727319-2629-45E2-93AA-AEA2984C4879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107156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   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УЛКУСНА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ДИЈАТЕЗА</a:t>
            </a:r>
            <a:endParaRPr lang="sr-Latn-CS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>
            <a:extLst>
              <a:ext uri="{FF2B5EF4-FFF2-40B4-BE49-F238E27FC236}">
                <a16:creationId xmlns:a16="http://schemas.microsoft.com/office/drawing/2014/main" id="{503CE50D-2D7B-4FD2-96E8-19EC5D4842D3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825625" y="1196976"/>
            <a:ext cx="8540750" cy="5661025"/>
          </a:xfrm>
        </p:spPr>
        <p:txBody>
          <a:bodyPr/>
          <a:lstStyle/>
          <a:p>
            <a:pPr marL="274320" indent="-256032">
              <a:buClr>
                <a:schemeClr val="accent5"/>
              </a:buClr>
              <a:buNone/>
              <a:defRPr/>
            </a:pPr>
            <a:endParaRPr lang="sr-Cyrl-CS" sz="2000" b="1" i="1" dirty="0">
              <a:solidFill>
                <a:srgbClr val="FFFF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en-U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БОЛ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КОЈИ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НАСТАЈЕ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САТ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ПОСЛЕ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ЈЕЛА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КАСНО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ПОПОДНЕ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НОЋУ</a:t>
            </a:r>
            <a:endParaRPr lang="sr-Cyrl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УЗИМАЊЕ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ХРАНЕ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МОЖЕ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КУПИРАТИ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БОЛ</a:t>
            </a:r>
            <a:endParaRPr lang="sr-Cyrl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ПРАТЕЋА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НАУЗЕЈА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ПОВРАЋАЊЕ</a:t>
            </a:r>
            <a:endParaRPr lang="sr-Cyrl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СЕЗОНСКИ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КАРАКТЕР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БОЛЕСТИ</a:t>
            </a: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29699" name="Slide Number Placeholder 5">
            <a:extLst>
              <a:ext uri="{FF2B5EF4-FFF2-40B4-BE49-F238E27FC236}">
                <a16:creationId xmlns:a16="http://schemas.microsoft.com/office/drawing/2014/main" id="{2B99EE34-2927-49DB-ADC2-D678D5E9B61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A453112-2FBC-4C41-818E-DAE1C74FE09F}" type="slidenum">
              <a:rPr lang="sr-Latn-CS" altLang="en-US"/>
              <a:pPr eaLnBrk="1" hangingPunct="1"/>
              <a:t>33</a:t>
            </a:fld>
            <a:endParaRPr lang="sr-Latn-CS" altLang="en-US"/>
          </a:p>
        </p:txBody>
      </p:sp>
      <p:sp>
        <p:nvSpPr>
          <p:cNvPr id="138242" name="Rectangle 2">
            <a:extLst>
              <a:ext uri="{FF2B5EF4-FFF2-40B4-BE49-F238E27FC236}">
                <a16:creationId xmlns:a16="http://schemas.microsoft.com/office/drawing/2014/main" id="{FA84F6D2-572A-4BE9-AC72-D6624F840D79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0"/>
            <a:ext cx="9144000" cy="177323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U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  </a:t>
            </a:r>
            <a:r>
              <a:rPr lang="x-none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КЛИНИЧКИ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ЗНАЦИ</a:t>
            </a: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ДУ</a:t>
            </a:r>
            <a:endParaRPr lang="sr-Latn-CS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>
            <a:extLst>
              <a:ext uri="{FF2B5EF4-FFF2-40B4-BE49-F238E27FC236}">
                <a16:creationId xmlns:a16="http://schemas.microsoft.com/office/drawing/2014/main" id="{A520D717-848B-4BCD-B44F-0DAF95F1F63D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524000" y="1484314"/>
            <a:ext cx="9144000" cy="5730875"/>
          </a:xfrm>
        </p:spPr>
        <p:txBody>
          <a:bodyPr/>
          <a:lstStyle/>
          <a:p>
            <a:pPr marL="274320" indent="-256032" algn="ctr">
              <a:buClr>
                <a:schemeClr val="accent5"/>
              </a:buClr>
              <a:buNone/>
              <a:defRPr/>
            </a:pPr>
            <a:endParaRPr lang="sr-Latn-CS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1188">
              <a:buClr>
                <a:schemeClr val="accent5"/>
              </a:buClr>
              <a:defRPr/>
            </a:pP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БОЛ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НИЈЕ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ОБАВЕЗАН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СИМПТОМ</a:t>
            </a:r>
            <a:endParaRPr lang="sr-Cyrl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361188">
              <a:buClr>
                <a:schemeClr val="accent5"/>
              </a:buClr>
              <a:defRPr/>
            </a:pP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361188">
              <a:buClr>
                <a:schemeClr val="accent5"/>
              </a:buClr>
              <a:defRPr/>
            </a:pP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КРВАВЉЕЊЕ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МОЖЕ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БИТИ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ПРВИ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СИМПТОМ</a:t>
            </a:r>
            <a:endParaRPr lang="sr-Cyrl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361188">
              <a:buClr>
                <a:schemeClr val="accent5"/>
              </a:buClr>
              <a:defRPr/>
            </a:pP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361188">
              <a:buClr>
                <a:schemeClr val="accent5"/>
              </a:buClr>
              <a:defRPr/>
            </a:pP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ЛУМБАЛНИ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БОЛ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ПЕНЕТРАЦИЈЕ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У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ПАНКРЕАС</a:t>
            </a:r>
            <a:endParaRPr lang="sr-Cyrl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361188">
              <a:buClr>
                <a:schemeClr val="accent5"/>
              </a:buClr>
              <a:defRPr/>
            </a:pP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361188">
              <a:buClr>
                <a:schemeClr val="accent5"/>
              </a:buClr>
              <a:defRPr/>
            </a:pP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90%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УЛКУСА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СМЕШТЕНО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БУЛБУСУ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ДУОДЕНУМА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ДО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2 c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м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. 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ОД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ПИЛОРУСА</a:t>
            </a: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0723" name="Slide Number Placeholder 5">
            <a:extLst>
              <a:ext uri="{FF2B5EF4-FFF2-40B4-BE49-F238E27FC236}">
                <a16:creationId xmlns:a16="http://schemas.microsoft.com/office/drawing/2014/main" id="{F11C0882-0205-4ACD-BC08-CD279F8CACA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7614F40-55E0-4BC4-93A3-7EE0122D2421}" type="slidenum">
              <a:rPr lang="sr-Latn-CS" altLang="en-US"/>
              <a:pPr eaLnBrk="1" hangingPunct="1"/>
              <a:t>34</a:t>
            </a:fld>
            <a:endParaRPr lang="sr-Latn-CS" altLang="en-US"/>
          </a:p>
        </p:txBody>
      </p:sp>
      <p:sp>
        <p:nvSpPr>
          <p:cNvPr id="30724" name="Rectangle 2">
            <a:extLst>
              <a:ext uri="{FF2B5EF4-FFF2-40B4-BE49-F238E27FC236}">
                <a16:creationId xmlns:a16="http://schemas.microsoft.com/office/drawing/2014/main" id="{EFF9CAB8-862F-4EB4-AACF-27147AB0C10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228601"/>
            <a:ext cx="9144000" cy="1616075"/>
          </a:xfrm>
        </p:spPr>
        <p:txBody>
          <a:bodyPr/>
          <a:lstStyle/>
          <a:p>
            <a:pPr algn="ctr" eaLnBrk="1" hangingPunct="1"/>
            <a:r>
              <a:rPr lang="en-US" altLang="en-US" sz="3600" b="1" i="1">
                <a:latin typeface="Verdana" panose="020B0604030504040204" pitchFamily="34" charset="0"/>
                <a:cs typeface="Times New Roman" panose="02020603050405020304" pitchFamily="18" charset="0"/>
              </a:rPr>
              <a:t>    </a:t>
            </a:r>
            <a:r>
              <a:rPr lang="sr-Latn-RS" altLang="en-US" sz="3600" b="1" i="1">
                <a:latin typeface="Verdana" panose="020B0604030504040204" pitchFamily="34" charset="0"/>
                <a:cs typeface="Times New Roman" panose="02020603050405020304" pitchFamily="18" charset="0"/>
              </a:rPr>
              <a:t>СПЕЦИФИЧНОСТИ</a:t>
            </a:r>
            <a:r>
              <a:rPr lang="sr-Latn-CS" altLang="en-US" sz="3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RS" altLang="en-US" sz="3600" b="1" i="1">
                <a:latin typeface="Verdana" panose="020B0604030504040204" pitchFamily="34" charset="0"/>
                <a:cs typeface="Times New Roman" panose="02020603050405020304" pitchFamily="18" charset="0"/>
              </a:rPr>
              <a:t>ДУОДЕНАЛНОГ</a:t>
            </a:r>
            <a:r>
              <a:rPr lang="sr-Cyrl-CS" altLang="en-US" sz="3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3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RS" altLang="en-US" sz="3600" b="1" i="1">
                <a:latin typeface="Verdana" panose="020B0604030504040204" pitchFamily="34" charset="0"/>
                <a:cs typeface="Times New Roman" panose="02020603050405020304" pitchFamily="18" charset="0"/>
              </a:rPr>
              <a:t>УЛКУСА</a:t>
            </a:r>
            <a:endParaRPr lang="sr-Latn-CS" altLang="en-US" sz="36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>
            <a:extLst>
              <a:ext uri="{FF2B5EF4-FFF2-40B4-BE49-F238E27FC236}">
                <a16:creationId xmlns:a16="http://schemas.microsoft.com/office/drawing/2014/main" id="{AD3B292F-E7AE-4BEF-90CD-01900DBA3AB8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847850" y="1000126"/>
            <a:ext cx="8540750" cy="5857875"/>
          </a:xfrm>
        </p:spPr>
        <p:txBody>
          <a:bodyPr>
            <a:normAutofit/>
          </a:bodyPr>
          <a:lstStyle/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en-US" sz="2800" b="1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ЕЛЕКТИВНА</a:t>
            </a:r>
            <a:endParaRPr lang="sr-Latn-CS" sz="28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sr-Cyrl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КОНТРАСТНА РАДИОГРАФИЈА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ГАСТРОДУОДЕНУМА</a:t>
            </a: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400" b="1" i="1" u="sng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ФИБЕРОПТИЧКА</a:t>
            </a:r>
            <a:r>
              <a:rPr lang="sr-Latn-CS" sz="2400" b="1" i="1" u="sng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400" b="1" i="1" u="sng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ЕЗОФАГО</a:t>
            </a:r>
            <a:r>
              <a:rPr lang="x-none" sz="2400" b="1" i="1" u="sng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ГАСТРОДУОДЕНОСКОПИЈА</a:t>
            </a:r>
            <a:r>
              <a:rPr lang="sr-Latn-CS" sz="2400" b="1" i="1" u="sng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u="sng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СА</a:t>
            </a:r>
            <a:r>
              <a:rPr lang="sr-Latn-CS" sz="2400" b="1" i="1" u="sng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u="sng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БИОПСИЈОМ</a:t>
            </a:r>
            <a:endParaRPr lang="sr-Latn-CS" sz="2400" b="1" i="1" u="sng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МАНОМЕТРИЈА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Ph-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МЕТРИЈА</a:t>
            </a: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ХИТНА</a:t>
            </a:r>
            <a:endParaRPr lang="sr-Latn-CS" sz="28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НАТИВНА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РАДИОГРАФИЈА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АБДОМЕНА</a:t>
            </a: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ДИЈАГНОСТИЧКА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ТЕРАПИЈСКА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ЕНДОСКОПИЈА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sr-Cyrl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 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КРВАВЉЕЊА</a:t>
            </a:r>
            <a:r>
              <a:rPr lang="sr-Cyrl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/ХЕМАТЕМЕЗА ИЛИ МЕЛЕНА/</a:t>
            </a: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1747" name="Slide Number Placeholder 5">
            <a:extLst>
              <a:ext uri="{FF2B5EF4-FFF2-40B4-BE49-F238E27FC236}">
                <a16:creationId xmlns:a16="http://schemas.microsoft.com/office/drawing/2014/main" id="{59E11F72-953D-4830-B2F0-A036E4E035D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xfrm>
            <a:off x="9739314" y="3429001"/>
            <a:ext cx="471487" cy="500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AB6B40-50E5-4CF6-A960-DAE40162D435}" type="slidenum">
              <a:rPr lang="sr-Latn-CS" altLang="en-US"/>
              <a:pPr eaLnBrk="1" hangingPunct="1"/>
              <a:t>35</a:t>
            </a:fld>
            <a:endParaRPr lang="sr-Latn-CS" altLang="en-US"/>
          </a:p>
        </p:txBody>
      </p:sp>
      <p:sp>
        <p:nvSpPr>
          <p:cNvPr id="139266" name="Rectangle 2">
            <a:extLst>
              <a:ext uri="{FF2B5EF4-FFF2-40B4-BE49-F238E27FC236}">
                <a16:creationId xmlns:a16="http://schemas.microsoft.com/office/drawing/2014/main" id="{38C57DD8-C9F8-479C-A8CE-FCFD4173F5B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0"/>
            <a:ext cx="9144000" cy="928688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b="1" i="1" dirty="0">
                <a:latin typeface="Verdana" pitchFamily="34" charset="0"/>
                <a:cs typeface="Times New Roman" pitchFamily="18" charset="0"/>
              </a:rPr>
              <a:t>      </a:t>
            </a:r>
            <a:r>
              <a:rPr lang="x-none" b="1" i="1">
                <a:latin typeface="Verdana" pitchFamily="34" charset="0"/>
                <a:cs typeface="Times New Roman" pitchFamily="18" charset="0"/>
              </a:rPr>
              <a:t>ДИЈАГНОСТИКА</a:t>
            </a:r>
            <a:r>
              <a:rPr lang="en-US" b="1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FFFF00"/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b="1" i="1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Times New Roman" pitchFamily="18" charset="0"/>
              </a:rPr>
              <a:t>ДУ</a:t>
            </a:r>
            <a:endParaRPr lang="sr-Latn-CS" b="1" i="1" dirty="0">
              <a:solidFill>
                <a:schemeClr val="tx1">
                  <a:lumMod val="6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F894B-40DD-485A-88C5-5742007CA54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48EBE75F-C28A-4244-B03C-8CC56E871B73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36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F5F433E6-1561-4AD0-8952-20A58F407C1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765175"/>
          </a:xfrm>
        </p:spPr>
        <p:txBody>
          <a:bodyPr/>
          <a:lstStyle/>
          <a:p>
            <a:pPr algn="ctr"/>
            <a:r>
              <a:rPr lang="en-US" altLang="en-US" sz="2400" b="1" i="1">
                <a:solidFill>
                  <a:srgbClr val="FC3C1C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RTG </a:t>
            </a:r>
            <a:r>
              <a:rPr lang="sr-Latn-CS" altLang="en-US" sz="2400" b="1" i="1">
                <a:solidFill>
                  <a:srgbClr val="FC3C1C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ULKUSA DUODENUMA NA BULBUSU</a:t>
            </a:r>
          </a:p>
        </p:txBody>
      </p:sp>
      <p:pic>
        <p:nvPicPr>
          <p:cNvPr id="32772" name="Picture 3" descr="Ulkus duodenuma sa konvergencijom nabora">
            <a:extLst>
              <a:ext uri="{FF2B5EF4-FFF2-40B4-BE49-F238E27FC236}">
                <a16:creationId xmlns:a16="http://schemas.microsoft.com/office/drawing/2014/main" id="{E03A56A9-CECC-44B5-B729-99746EAC5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6614"/>
            <a:ext cx="4370388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4" descr="Ulkusa bulbusa duodenuma">
            <a:extLst>
              <a:ext uri="{FF2B5EF4-FFF2-40B4-BE49-F238E27FC236}">
                <a16:creationId xmlns:a16="http://schemas.microsoft.com/office/drawing/2014/main" id="{18226FD1-1056-4B69-AA57-46CD3F076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2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5"/>
          <a:stretch>
            <a:fillRect/>
          </a:stretch>
        </p:blipFill>
        <p:spPr bwMode="auto">
          <a:xfrm>
            <a:off x="5519738" y="836614"/>
            <a:ext cx="5148262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>
            <a:extLst>
              <a:ext uri="{FF2B5EF4-FFF2-40B4-BE49-F238E27FC236}">
                <a16:creationId xmlns:a16="http://schemas.microsoft.com/office/drawing/2014/main" id="{00941627-31F6-4397-983D-4053AB2456C0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847851" y="1412875"/>
            <a:ext cx="8569325" cy="4802188"/>
          </a:xfrm>
        </p:spPr>
        <p:txBody>
          <a:bodyPr>
            <a:normAutofit fontScale="92500" lnSpcReduction="10000"/>
          </a:bodyPr>
          <a:lstStyle/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Cyrl-CS" sz="2800" b="1" i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ДОЛОРОЗНИ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УЛКУС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(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ПЕНЕТРАЦИЈ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A 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У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ПАНКРЕАС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)</a:t>
            </a: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Cyrl-CS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Latn-CS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КРВАВЉЕЊЕ</a:t>
            </a:r>
            <a:r>
              <a:rPr lang="sr-Cyrl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15%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 </a:t>
            </a:r>
            <a:r>
              <a:rPr lang="x-none" sz="24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ХЕМАТЕМЕЗА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Cyrl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ЛИ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	</a:t>
            </a:r>
            <a:r>
              <a:rPr lang="x-none" sz="24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МЕЛЕНА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(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ПЕНЕТРАЦИЈА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У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КРВНЕ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СУДОВЕ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СУБМУКОЗЕ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СУБСЕРОЗЕ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ПАНКРЕАСА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ОКОЛИНЕ</a:t>
            </a:r>
            <a:r>
              <a:rPr lang="sr-Cyrl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)</a:t>
            </a:r>
            <a:endParaRPr lang="sr-Latn-CS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Cyrl-CS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Latn-CS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ПЕРФОРАЦИЈА</a:t>
            </a:r>
            <a:r>
              <a:rPr lang="sr-Cyrl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5%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 </a:t>
            </a:r>
            <a:r>
              <a:rPr lang="x-none" sz="2400" b="1" i="1" u="sng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АКУТНИ</a:t>
            </a:r>
            <a:r>
              <a:rPr lang="sr-Latn-CS" sz="2400" b="1" i="1" u="sng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u="sng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АБДОМЕН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Cyrl-CS" sz="24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Latn-CS" sz="24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x-none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СТЕНОЗА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5%-</a:t>
            </a:r>
            <a:r>
              <a:rPr lang="x-none" sz="24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ПИЛОРУСА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4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ДУОДЕНУМА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ИЛИ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КАРДИЈЕ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endParaRPr lang="sr-Latn-CS" sz="28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defRPr/>
            </a:pPr>
            <a:endParaRPr lang="sr-Latn-CS" b="1" i="1" dirty="0">
              <a:solidFill>
                <a:srgbClr val="FFFF0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3795" name="Slide Number Placeholder 5">
            <a:extLst>
              <a:ext uri="{FF2B5EF4-FFF2-40B4-BE49-F238E27FC236}">
                <a16:creationId xmlns:a16="http://schemas.microsoft.com/office/drawing/2014/main" id="{9431555D-2FCC-4FA5-B020-1EC81A648D9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64BC8B2-04C8-4D5F-8993-3E822FD775A9}" type="slidenum">
              <a:rPr lang="sr-Latn-CS" altLang="en-US"/>
              <a:pPr eaLnBrk="1" hangingPunct="1"/>
              <a:t>37</a:t>
            </a:fld>
            <a:endParaRPr lang="sr-Latn-CS" altLang="en-US"/>
          </a:p>
        </p:txBody>
      </p:sp>
      <p:sp>
        <p:nvSpPr>
          <p:cNvPr id="142338" name="Rectangle 2">
            <a:extLst>
              <a:ext uri="{FF2B5EF4-FFF2-40B4-BE49-F238E27FC236}">
                <a16:creationId xmlns:a16="http://schemas.microsoft.com/office/drawing/2014/main" id="{A352378F-FF46-4EB8-BA5D-DFEECDC5621A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774825" y="0"/>
            <a:ext cx="8510588" cy="89693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x-none" sz="36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КОМПЛИКАЦИЈЕ</a:t>
            </a:r>
            <a:r>
              <a:rPr lang="sr-Latn-CS" sz="36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 </a:t>
            </a:r>
            <a:r>
              <a:rPr lang="x-none" sz="36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ДУ</a:t>
            </a:r>
            <a:endParaRPr lang="sr-Latn-CS" sz="36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>
            <a:extLst>
              <a:ext uri="{FF2B5EF4-FFF2-40B4-BE49-F238E27FC236}">
                <a16:creationId xmlns:a16="http://schemas.microsoft.com/office/drawing/2014/main" id="{D8D09B5E-7289-4617-9C0B-351849FDD631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825625" y="1484314"/>
            <a:ext cx="8540750" cy="4968875"/>
          </a:xfrm>
        </p:spPr>
        <p:txBody>
          <a:bodyPr/>
          <a:lstStyle/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x-none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КОНЗЕРВАТИВНО</a:t>
            </a:r>
            <a:r>
              <a:rPr lang="sr-Latn-CS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(80</a:t>
            </a:r>
            <a:r>
              <a:rPr lang="en-US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sr-Latn-CS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85%)</a:t>
            </a: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МЕДИКАМЕНТОЗНО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/ИПП,АНТАЦИДИ,ХБП</a:t>
            </a: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ХИГИЈЕНСКО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ДИЈЕТЕТСКИ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РЕЖИМ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ОДМОР</a:t>
            </a:r>
            <a:endParaRPr lang="sr-Cyrl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Cyrl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Latn-CS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ХИРУРШКО</a:t>
            </a:r>
            <a:r>
              <a:rPr lang="sr-Latn-CS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ОПЕРАТИВНО</a:t>
            </a:r>
            <a:endParaRPr lang="sr-Latn-CS" b="1" i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r>
              <a:rPr lang="sr-Cyrl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4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ИНДИКАЦИЈЕ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ЗА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ОПЕРАТИВНО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ЛЕЧЕЊЕ</a:t>
            </a: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(</a:t>
            </a:r>
            <a:r>
              <a:rPr lang="x-none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КРВАВЉЕЊЕ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ПЕРФОРАЦИЈА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СТЕНОЗА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ПИЛОРУСА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ИЛИ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КАРДИЈЕ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ХРОНИЧНИ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ДОЛОРОЗНИ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УЛКУС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РЕЗИСТЕНТАН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НА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ТЕРАПИЈУ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) </a:t>
            </a: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b="1" i="1" dirty="0">
              <a:solidFill>
                <a:srgbClr val="FFFF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Slide Number Placeholder 5">
            <a:extLst>
              <a:ext uri="{FF2B5EF4-FFF2-40B4-BE49-F238E27FC236}">
                <a16:creationId xmlns:a16="http://schemas.microsoft.com/office/drawing/2014/main" id="{16BFF5B4-4CBE-4899-9999-8E460119DD8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1DED290-4C59-4BB9-AC21-DE96BAC54F03}" type="slidenum">
              <a:rPr lang="sr-Latn-CS" altLang="en-US"/>
              <a:pPr eaLnBrk="1" hangingPunct="1"/>
              <a:t>38</a:t>
            </a:fld>
            <a:endParaRPr lang="sr-Latn-CS" altLang="en-US"/>
          </a:p>
        </p:txBody>
      </p:sp>
      <p:sp>
        <p:nvSpPr>
          <p:cNvPr id="143362" name="Rectangle 2">
            <a:extLst>
              <a:ext uri="{FF2B5EF4-FFF2-40B4-BE49-F238E27FC236}">
                <a16:creationId xmlns:a16="http://schemas.microsoft.com/office/drawing/2014/main" id="{78A593D6-858B-4FCC-A461-FBEA5FE2528F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1" y="228600"/>
            <a:ext cx="9286875" cy="896938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b="1" i="1" dirty="0">
                <a:latin typeface="Verdana" pitchFamily="34" charset="0"/>
                <a:cs typeface="Times New Roman" pitchFamily="18" charset="0"/>
              </a:rPr>
              <a:t>            </a:t>
            </a:r>
            <a:r>
              <a:rPr lang="x-none" b="1" i="1">
                <a:latin typeface="Verdana" pitchFamily="34" charset="0"/>
                <a:cs typeface="Times New Roman" pitchFamily="18" charset="0"/>
              </a:rPr>
              <a:t>ЛЕЧЕЊЕ</a:t>
            </a:r>
            <a:r>
              <a:rPr lang="sr-Latn-CS" b="1" i="1" dirty="0">
                <a:solidFill>
                  <a:srgbClr val="FFFF00"/>
                </a:solidFill>
                <a:latin typeface="Verdana" pitchFamily="34" charset="0"/>
                <a:cs typeface="Times New Roman" pitchFamily="18" charset="0"/>
              </a:rPr>
              <a:t>   </a:t>
            </a:r>
            <a:r>
              <a:rPr lang="x-none" b="1" i="1" dirty="0">
                <a:solidFill>
                  <a:schemeClr val="tx1">
                    <a:lumMod val="75000"/>
                  </a:schemeClr>
                </a:solidFill>
                <a:latin typeface="Verdana" pitchFamily="34" charset="0"/>
                <a:cs typeface="Times New Roman" pitchFamily="18" charset="0"/>
              </a:rPr>
              <a:t>ДУ</a:t>
            </a:r>
            <a:endParaRPr lang="sr-Latn-CS" b="1" i="1" dirty="0">
              <a:solidFill>
                <a:schemeClr val="tx1">
                  <a:lumMod val="7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>
            <a:extLst>
              <a:ext uri="{FF2B5EF4-FFF2-40B4-BE49-F238E27FC236}">
                <a16:creationId xmlns:a16="http://schemas.microsoft.com/office/drawing/2014/main" id="{FFF94B85-BDAA-47E3-B125-B50B020C514B}"/>
              </a:ext>
            </a:extLst>
          </p:cNvPr>
          <p:cNvSpPr>
            <a:spLocks noGrp="1" noRot="1" noChangeArrowheads="1"/>
          </p:cNvSpPr>
          <p:nvPr>
            <p:ph sz="quarter" idx="13"/>
          </p:nvPr>
        </p:nvSpPr>
        <p:spPr>
          <a:xfrm>
            <a:off x="1524000" y="1357314"/>
            <a:ext cx="9144000" cy="5500687"/>
          </a:xfrm>
        </p:spPr>
        <p:txBody>
          <a:bodyPr>
            <a:normAutofit fontScale="92500" lnSpcReduction="10000"/>
          </a:bodyPr>
          <a:lstStyle/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x-none" sz="2800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У</a:t>
            </a:r>
            <a:r>
              <a:rPr lang="sr-Latn-CS" sz="28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800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АКУТНОЈ</a:t>
            </a:r>
            <a:r>
              <a:rPr lang="sr-Latn-CS" sz="28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800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ЕГЗАЦЕРБАЦИЈ</a:t>
            </a:r>
            <a:r>
              <a:rPr lang="sr-Cyrl-CS" sz="28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И</a:t>
            </a: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endParaRPr lang="sr-Latn-CS" sz="2800" b="1" i="1" dirty="0"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sr-Latn-CS" sz="2800" b="1" i="1" dirty="0">
                <a:latin typeface="Verdana" pitchFamily="34" charset="0"/>
                <a:cs typeface="Times New Roman" pitchFamily="18" charset="0"/>
              </a:rPr>
              <a:t>	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ХОСПИТАЛИЗАЦИЈА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НАЗОГАСТРИЧНА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СОНДА</a:t>
            </a:r>
            <a:endParaRPr lang="sr-Cyrl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-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АНТАЦИДИ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НА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2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САТА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СЕДАТИВИ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НА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12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САТИ</a:t>
            </a: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-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БЛОКАТОРИ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СЕКРЕЦИЈЕ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“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HCL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”</a:t>
            </a: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endParaRPr lang="sr-Cyrl-CS" sz="2000" b="1" i="1" dirty="0">
              <a:solidFill>
                <a:srgbClr val="FFFF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endParaRPr lang="sr-Latn-CS" sz="2000" b="1" i="1" dirty="0">
              <a:solidFill>
                <a:srgbClr val="FFFF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x-none" sz="2800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ТЕРАПИЈА</a:t>
            </a:r>
            <a:r>
              <a:rPr lang="sr-Latn-CS" sz="2800" b="1" i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800" b="1" i="1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ОДРЖАВАЊА</a:t>
            </a:r>
            <a:endParaRPr lang="sr-Cyrl-CS" sz="2800" b="1" i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endParaRPr lang="sr-Latn-CS" sz="2800" b="1" i="1" dirty="0"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rgbClr val="FFFF00"/>
                </a:solidFill>
                <a:latin typeface="Verdana" pitchFamily="34" charset="0"/>
                <a:cs typeface="Times New Roman" pitchFamily="18" charset="0"/>
              </a:rPr>
              <a:t>		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-H</a:t>
            </a:r>
            <a:r>
              <a:rPr lang="sr-Latn-CS" sz="16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2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БЛОКАТОРИ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БЛОКЕРИ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ПРОТОНСКЕ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ПУМПЕ</a:t>
            </a: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	-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ДЕРИВАТИ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ПРОСТАГЛАНДИНА</a:t>
            </a: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		-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СУКРАЛФАТ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(</a:t>
            </a:r>
            <a:r>
              <a:rPr lang="x-none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АЛУМИНИЈУМОВА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СО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)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,АНТАЦИДИ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ПОЈАЧАВА</a:t>
            </a:r>
            <a:r>
              <a:rPr lang="sr-Cyrl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ЈУ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0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БАРИЈЕРУ</a:t>
            </a: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274320" indent="-256032">
              <a:lnSpc>
                <a:spcPct val="80000"/>
              </a:lnSpc>
              <a:buClr>
                <a:schemeClr val="accent5"/>
              </a:buClr>
              <a:buNone/>
              <a:defRPr/>
            </a:pPr>
            <a:r>
              <a:rPr lang="sr-Latn-CS" sz="2000" b="1" i="1" dirty="0">
                <a:solidFill>
                  <a:srgbClr val="FFFF00"/>
                </a:solidFill>
                <a:latin typeface="Verdana" pitchFamily="34" charset="0"/>
                <a:cs typeface="Times New Roman" pitchFamily="18" charset="0"/>
              </a:rPr>
              <a:t>		</a:t>
            </a:r>
          </a:p>
        </p:txBody>
      </p:sp>
      <p:sp>
        <p:nvSpPr>
          <p:cNvPr id="35843" name="Slide Number Placeholder 5">
            <a:extLst>
              <a:ext uri="{FF2B5EF4-FFF2-40B4-BE49-F238E27FC236}">
                <a16:creationId xmlns:a16="http://schemas.microsoft.com/office/drawing/2014/main" id="{7BA08A19-BE5A-499E-8CA8-D696423FAF2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4BD8EA5-5A8D-485B-8651-C69C60D05AAA}" type="slidenum">
              <a:rPr lang="sr-Latn-CS" altLang="en-US"/>
              <a:pPr eaLnBrk="1" hangingPunct="1"/>
              <a:t>39</a:t>
            </a:fld>
            <a:endParaRPr lang="sr-Latn-CS" altLang="en-US"/>
          </a:p>
        </p:txBody>
      </p:sp>
      <p:sp>
        <p:nvSpPr>
          <p:cNvPr id="144386" name="Rectangle 2">
            <a:extLst>
              <a:ext uri="{FF2B5EF4-FFF2-40B4-BE49-F238E27FC236}">
                <a16:creationId xmlns:a16="http://schemas.microsoft.com/office/drawing/2014/main" id="{6F893335-3381-4F42-88AB-9944AF128FF7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98107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2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   </a:t>
            </a:r>
            <a:r>
              <a:rPr lang="x-none" sz="32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МЕДИКАМЕТОЗНО</a:t>
            </a:r>
            <a:r>
              <a:rPr lang="sr-Latn-CS" sz="32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3200" b="1" i="1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ЛЕЧЕЊЕ</a:t>
            </a:r>
            <a:r>
              <a:rPr lang="sr-Latn-CS" sz="32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32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Latn-CS" sz="32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32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cs typeface="Times New Roman" pitchFamily="18" charset="0"/>
              </a:rPr>
              <a:t>ДУ</a:t>
            </a:r>
            <a:endParaRPr lang="sr-Latn-CS" sz="32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>
            <a:extLst>
              <a:ext uri="{FF2B5EF4-FFF2-40B4-BE49-F238E27FC236}">
                <a16:creationId xmlns:a16="http://schemas.microsoft.com/office/drawing/2014/main" id="{0A76BC7E-8FE7-43D9-B866-C8DF6FE6D47B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992314" y="1557338"/>
            <a:ext cx="8135937" cy="4824412"/>
          </a:xfrm>
        </p:spPr>
        <p:txBody>
          <a:bodyPr>
            <a:normAutofit fontScale="85000" lnSpcReduction="20000"/>
          </a:bodyPr>
          <a:lstStyle/>
          <a:p>
            <a:pPr marL="609600" indent="-609600">
              <a:buNone/>
              <a:defRPr/>
            </a:pPr>
            <a:r>
              <a:rPr lang="x-none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ЕЗОФАГЕАЛНИ</a:t>
            </a:r>
            <a:r>
              <a:rPr lang="sr-Latn-CS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БОЛ</a:t>
            </a:r>
            <a:r>
              <a:rPr lang="sr-Latn-CS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 </a:t>
            </a:r>
            <a:r>
              <a:rPr lang="sr-Cyrl-CS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РЕТРОСТЕРНАЛНИ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Cyrl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БОЛ</a:t>
            </a:r>
            <a:endParaRPr lang="sr-Latn-CS" sz="18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		</a:t>
            </a:r>
            <a:r>
              <a:rPr lang="sr-Latn-CS" sz="20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РЕФЛУКС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ЕЗОФАГИТИСА</a:t>
            </a:r>
            <a:r>
              <a:rPr lang="sr-Cyrl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                                                    </a:t>
            </a:r>
          </a:p>
          <a:p>
            <a:pPr marL="609600" indent="-609600">
              <a:buNone/>
              <a:defRPr/>
            </a:pP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          -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ПОРЕМЕЋАЈА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МОТИЛИТЕТА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ЈЕДЊАКА</a:t>
            </a:r>
            <a:r>
              <a:rPr lang="sr-Cyrl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endParaRPr lang="sr-Latn-CS" sz="18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          -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ХИАТУСНЕ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ХЕРНИЈЕ</a:t>
            </a:r>
            <a:endParaRPr lang="sr-Cyrl-CS" sz="18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endParaRPr lang="sr-Cyrl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endParaRPr lang="sr-Cyrl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endParaRPr lang="sr-Cyrl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endParaRPr lang="sr-Latn-CS" sz="20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x-none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КРВАВЉЕЊЕ</a:t>
            </a:r>
            <a:r>
              <a:rPr lang="sr-Latn-CS" sz="2800" b="1" i="1" dirty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cs typeface="Times New Roman" pitchFamily="18" charset="0"/>
              </a:rPr>
              <a:t>-</a:t>
            </a:r>
            <a:r>
              <a:rPr lang="sr-Latn-CS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2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ХЕМАТЕМЕЗА</a:t>
            </a:r>
            <a:endParaRPr lang="sr-Latn-CS" sz="2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2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		</a:t>
            </a:r>
            <a:r>
              <a:rPr lang="sr-Latn-CS" sz="14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-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ВАРИКОЗИТЕТИ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ЈЕДЊАКА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                          </a:t>
            </a:r>
            <a:r>
              <a:rPr lang="sr-Cyrl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                </a:t>
            </a:r>
          </a:p>
          <a:p>
            <a:pPr marL="609600" indent="-609600">
              <a:buNone/>
              <a:defRPr/>
            </a:pPr>
            <a:endParaRPr lang="sr-Latn-CS" sz="18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          -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СИНДРОМ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MALLORY-WEIS </a:t>
            </a:r>
          </a:p>
          <a:p>
            <a:pPr marL="609600" indent="-609600">
              <a:buNone/>
              <a:defRPr/>
            </a:pPr>
            <a:endParaRPr lang="sr-Latn-CS" sz="18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           -</a:t>
            </a:r>
            <a:r>
              <a:rPr lang="x-none" sz="1800" b="1" i="1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УЛКУСИ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КАРДИЈЕ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И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ЈЕДЊАКА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КОД</a:t>
            </a:r>
            <a:r>
              <a:rPr lang="sr-Latn-CS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1800" b="1" i="1" dirty="0">
                <a:solidFill>
                  <a:schemeClr val="tx1">
                    <a:lumMod val="85000"/>
                  </a:schemeClr>
                </a:solidFill>
                <a:latin typeface="Verdana" pitchFamily="34" charset="0"/>
                <a:cs typeface="Times New Roman" pitchFamily="18" charset="0"/>
              </a:rPr>
              <a:t>РЕФЛУКСА</a:t>
            </a:r>
            <a:endParaRPr lang="sr-Latn-CS" sz="1400" b="1" i="1" dirty="0">
              <a:solidFill>
                <a:schemeClr val="tx1">
                  <a:lumMod val="85000"/>
                </a:schemeClr>
              </a:solidFill>
              <a:latin typeface="Verdana" pitchFamily="34" charset="0"/>
              <a:cs typeface="Times New Roman" pitchFamily="18" charset="0"/>
            </a:endParaRPr>
          </a:p>
          <a:p>
            <a:pPr marL="609600" indent="-609600">
              <a:buNone/>
              <a:defRPr/>
            </a:pPr>
            <a:r>
              <a:rPr lang="sr-Latn-CS" sz="2000" b="1" i="1" dirty="0">
                <a:latin typeface="Verdana" pitchFamily="34" charset="0"/>
                <a:cs typeface="Times New Roman" pitchFamily="18" charset="0"/>
              </a:rPr>
              <a:t>	</a:t>
            </a:r>
            <a:endParaRPr lang="sr-Latn-CS" sz="2800" b="1" i="1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26978" name="Rectangle 2">
            <a:extLst>
              <a:ext uri="{FF2B5EF4-FFF2-40B4-BE49-F238E27FC236}">
                <a16:creationId xmlns:a16="http://schemas.microsoft.com/office/drawing/2014/main" id="{34498ED9-62BB-4CFC-B85A-4B2998C117FF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25625" y="228601"/>
            <a:ext cx="8510588" cy="1039813"/>
          </a:xfrm>
        </p:spPr>
        <p:txBody>
          <a:bodyPr/>
          <a:lstStyle/>
          <a:p>
            <a:pPr>
              <a:defRPr/>
            </a:pPr>
            <a:r>
              <a:rPr lang="sr-Cyrl-CS" sz="3600" i="1" dirty="0">
                <a:latin typeface="Verdana" pitchFamily="34" charset="0"/>
                <a:cs typeface="Times New Roman" pitchFamily="18" charset="0"/>
              </a:rPr>
              <a:t>Симптоми болести једњака:</a:t>
            </a:r>
            <a:endParaRPr lang="sr-Latn-CS" sz="3600" i="1" dirty="0"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0244" name="Slide Number Placeholder 5">
            <a:extLst>
              <a:ext uri="{FF2B5EF4-FFF2-40B4-BE49-F238E27FC236}">
                <a16:creationId xmlns:a16="http://schemas.microsoft.com/office/drawing/2014/main" id="{121921CB-A736-49B7-892C-454F3D837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73AABBE-8B06-4490-94E8-418457C63992}" type="slidenum">
              <a:rPr lang="sr-Latn-CS" altLang="en-US" sz="1200"/>
              <a:pPr eaLnBrk="1" hangingPunct="1"/>
              <a:t>4</a:t>
            </a:fld>
            <a:endParaRPr lang="sr-Latn-CS" altLang="en-US" sz="1200"/>
          </a:p>
        </p:txBody>
      </p:sp>
    </p:spTree>
  </p:cSld>
  <p:clrMapOvr>
    <a:masterClrMapping/>
  </p:clrMapOvr>
  <p:transition spd="slow">
    <p:wheel spokes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C3C6031B-9E73-44BF-8DDC-B2B1C62A8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9CA14891-95BB-41D4-AA67-DC004DD592F3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40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BF24E953-8C7B-4FD9-BF78-1FF9CB801ED3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25625" y="228601"/>
            <a:ext cx="8510588" cy="968375"/>
          </a:xfrm>
        </p:spPr>
        <p:txBody>
          <a:bodyPr/>
          <a:lstStyle/>
          <a:p>
            <a:r>
              <a:rPr lang="sr-Latn-CS" altLang="en-US" sz="4800" b="1" i="1">
                <a:solidFill>
                  <a:srgbClr val="FF0000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ŽELUDAČNI ULKUSI- ŽU</a:t>
            </a:r>
          </a:p>
        </p:txBody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87743929-B86E-4A9D-987C-7D34D6112295}"/>
              </a:ext>
            </a:extLst>
          </p:cNvPr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1825626" y="2349500"/>
            <a:ext cx="8842375" cy="4248150"/>
          </a:xfrm>
        </p:spPr>
        <p:txBody>
          <a:bodyPr>
            <a:normAutofit/>
          </a:bodyPr>
          <a:lstStyle/>
          <a:p>
            <a:pPr marL="533400" indent="-533400">
              <a:buNone/>
              <a:defRPr/>
            </a:pPr>
            <a:r>
              <a:rPr lang="sr-Latn-CS" sz="2800" b="1" i="1" dirty="0">
                <a:latin typeface="Verdana" pitchFamily="34" charset="0"/>
              </a:rPr>
              <a:t>35% </a:t>
            </a:r>
            <a:r>
              <a:rPr lang="sr-Latn-CS" sz="2800" b="1" i="1" dirty="0">
                <a:solidFill>
                  <a:srgbClr val="FC3C1C"/>
                </a:solidFill>
                <a:latin typeface="Verdana" pitchFamily="34" charset="0"/>
              </a:rPr>
              <a:t>ŽU </a:t>
            </a:r>
            <a:r>
              <a:rPr lang="sr-Latn-CS" sz="2800" b="1" i="1" dirty="0">
                <a:latin typeface="Verdana" pitchFamily="34" charset="0"/>
              </a:rPr>
              <a:t>IMA KOMPLIKACIJE</a:t>
            </a:r>
            <a:r>
              <a:rPr lang="sr-Latn-CS" sz="2400" b="1" i="1" dirty="0">
                <a:latin typeface="Verdana" pitchFamily="34" charset="0"/>
              </a:rPr>
              <a:t>: </a:t>
            </a:r>
            <a:r>
              <a:rPr lang="sr-Latn-CS" sz="2000" b="1" i="1" dirty="0">
                <a:latin typeface="Verdana" pitchFamily="34" charset="0"/>
              </a:rPr>
              <a:t>KRVAVLJENJA ILI PERFORACIJE</a:t>
            </a:r>
          </a:p>
          <a:p>
            <a:pPr marL="533400" indent="-533400">
              <a:buNone/>
              <a:defRPr/>
            </a:pPr>
            <a:r>
              <a:rPr lang="sr-Latn-CS" sz="2800" b="1" i="1" dirty="0">
                <a:latin typeface="Verdana" pitchFamily="34" charset="0"/>
              </a:rPr>
              <a:t>25% </a:t>
            </a:r>
            <a:r>
              <a:rPr lang="sr-Latn-CS" sz="2800" b="1" i="1" dirty="0">
                <a:solidFill>
                  <a:srgbClr val="FC3C1C"/>
                </a:solidFill>
                <a:latin typeface="Verdana" pitchFamily="34" charset="0"/>
              </a:rPr>
              <a:t>ŽU</a:t>
            </a:r>
            <a:r>
              <a:rPr lang="sr-Latn-CS" sz="2800" b="1" i="1" dirty="0">
                <a:latin typeface="Verdana" pitchFamily="34" charset="0"/>
              </a:rPr>
              <a:t> JE UDRUŽENO SA </a:t>
            </a:r>
            <a:r>
              <a:rPr lang="sr-Latn-CS" sz="2800" b="1" i="1" dirty="0">
                <a:solidFill>
                  <a:srgbClr val="FC3C1C"/>
                </a:solidFill>
                <a:latin typeface="Verdana" pitchFamily="34" charset="0"/>
              </a:rPr>
              <a:t>D</a:t>
            </a:r>
            <a:r>
              <a:rPr lang="en-US" sz="2800" b="1" i="1" dirty="0">
                <a:solidFill>
                  <a:srgbClr val="FC3C1C"/>
                </a:solidFill>
                <a:latin typeface="Verdana" pitchFamily="34" charset="0"/>
              </a:rPr>
              <a:t>U</a:t>
            </a:r>
          </a:p>
          <a:p>
            <a:pPr marL="533400" indent="-533400">
              <a:buNone/>
              <a:defRPr/>
            </a:pPr>
            <a:r>
              <a:rPr lang="en-US" sz="2800" b="1" i="1" dirty="0">
                <a:latin typeface="Verdana" pitchFamily="34" charset="0"/>
              </a:rPr>
              <a:t>PATOGENE</a:t>
            </a:r>
            <a:r>
              <a:rPr lang="sr-Latn-CS" sz="2800" b="1" i="1" dirty="0">
                <a:latin typeface="Verdana" pitchFamily="34" charset="0"/>
              </a:rPr>
              <a:t>Z</a:t>
            </a:r>
            <a:r>
              <a:rPr lang="en-US" sz="2800" b="1" i="1" dirty="0">
                <a:latin typeface="Verdana" pitchFamily="34" charset="0"/>
              </a:rPr>
              <a:t>A</a:t>
            </a:r>
            <a:r>
              <a:rPr lang="en-US" sz="2800" b="1" i="1" dirty="0">
                <a:solidFill>
                  <a:srgbClr val="FC3C1C"/>
                </a:solidFill>
                <a:latin typeface="Verdana" pitchFamily="34" charset="0"/>
              </a:rPr>
              <a:t> </a:t>
            </a:r>
            <a:r>
              <a:rPr lang="sr-Latn-CS" sz="2800" b="1" i="1" dirty="0">
                <a:solidFill>
                  <a:srgbClr val="FC3C1C"/>
                </a:solidFill>
                <a:latin typeface="Verdana" pitchFamily="34" charset="0"/>
              </a:rPr>
              <a:t>ŽU: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CS" sz="2400" b="1" i="1" dirty="0">
                <a:latin typeface="Verdana" pitchFamily="34" charset="0"/>
              </a:rPr>
              <a:t>DUODENALNI ULKUS IZAZIVA STAZU U ŽELUCU</a:t>
            </a:r>
            <a:endParaRPr lang="en-US" sz="2400" b="1" i="1" dirty="0">
              <a:latin typeface="Verdana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CS" sz="2400" b="1" i="1" dirty="0">
                <a:latin typeface="Verdana" pitchFamily="34" charset="0"/>
              </a:rPr>
              <a:t>DISTENZIJA ZIDA STIMULIŠE LUČENJE GASTRINA</a:t>
            </a:r>
            <a:endParaRPr lang="en-US" sz="2400" b="1" i="1" dirty="0">
              <a:latin typeface="Verdana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CS" sz="2400" b="1" i="1" dirty="0">
                <a:latin typeface="Verdana" pitchFamily="34" charset="0"/>
              </a:rPr>
              <a:t>GASTRIN STIMULIŠE LUČENJE HCL</a:t>
            </a:r>
            <a:endParaRPr lang="en-US" sz="2400" b="1" i="1" dirty="0">
              <a:latin typeface="Verdana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CS" sz="2400" b="1" i="1" dirty="0">
                <a:latin typeface="Verdana" pitchFamily="34" charset="0"/>
              </a:rPr>
              <a:t>HCL I PEPSIN PRAVE NOVI</a:t>
            </a:r>
            <a:r>
              <a:rPr lang="sr-Latn-CS" sz="2400" b="1" i="1" dirty="0">
                <a:solidFill>
                  <a:srgbClr val="FC3C1C"/>
                </a:solidFill>
                <a:latin typeface="Verdana" pitchFamily="34" charset="0"/>
              </a:rPr>
              <a:t> ŽU</a:t>
            </a:r>
            <a:endParaRPr lang="en-US" sz="2400" b="1" i="1" dirty="0">
              <a:solidFill>
                <a:srgbClr val="FC3C1C"/>
              </a:solidFill>
              <a:latin typeface="Verdana" pitchFamily="34" charset="0"/>
            </a:endParaRPr>
          </a:p>
          <a:p>
            <a:pPr marL="914400" lvl="1" indent="-457200" algn="ctr">
              <a:buNone/>
              <a:defRPr/>
            </a:pPr>
            <a:endParaRPr lang="sr-Latn-CS" b="1" i="1" dirty="0">
              <a:solidFill>
                <a:srgbClr val="FC3C1C"/>
              </a:solidFill>
              <a:latin typeface="Verdana" pitchFamily="34" charset="0"/>
            </a:endParaRPr>
          </a:p>
          <a:p>
            <a:pPr marL="914400" lvl="1" indent="-457200">
              <a:buNone/>
              <a:defRPr/>
            </a:pPr>
            <a:endParaRPr lang="sr-Latn-CS" dirty="0">
              <a:solidFill>
                <a:srgbClr val="FC3C1C"/>
              </a:solidFill>
              <a:latin typeface="Verdana" pitchFamily="34" charset="0"/>
            </a:endParaRPr>
          </a:p>
        </p:txBody>
      </p:sp>
      <p:graphicFrame>
        <p:nvGraphicFramePr>
          <p:cNvPr id="116765" name="Group 29">
            <a:extLst>
              <a:ext uri="{FF2B5EF4-FFF2-40B4-BE49-F238E27FC236}">
                <a16:creationId xmlns:a16="http://schemas.microsoft.com/office/drawing/2014/main" id="{ADF0BBF3-8885-4C35-8A0B-BA7C7955E158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1825625" y="1196976"/>
          <a:ext cx="8540750" cy="1158876"/>
        </p:xfrm>
        <a:graphic>
          <a:graphicData uri="http://schemas.openxmlformats.org/drawingml/2006/table">
            <a:tbl>
              <a:tblPr/>
              <a:tblGrid>
                <a:gridCol w="3406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1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2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ŽELUDAČNI ULKUSI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MUŠKARCI : ŽENE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sr-Latn-CS" sz="3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  :  1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DUODENALNI ULKUSI</a:t>
                      </a:r>
                    </a:p>
                  </a:txBody>
                  <a:tcPr marT="45745" marB="457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MUŠKARCI : ŽENE 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sr-Latn-CS" sz="3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  :  1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hecker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040BAA-C933-4526-A8FD-47EB76CFA41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26EA11BA-912C-4596-B053-20BF3C38E19E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41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65969E32-8F02-4F52-A4A7-27FD8F8BFC7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25625" y="228601"/>
            <a:ext cx="8510588" cy="608013"/>
          </a:xfrm>
        </p:spPr>
        <p:txBody>
          <a:bodyPr>
            <a:normAutofit fontScale="90000"/>
          </a:bodyPr>
          <a:lstStyle/>
          <a:p>
            <a:pPr algn="ctr"/>
            <a:r>
              <a:rPr lang="sr-Latn-CS" altLang="en-US" b="1" i="1">
                <a:solidFill>
                  <a:srgbClr val="FF0000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ETIOLOGIJA ŽU</a:t>
            </a:r>
          </a:p>
        </p:txBody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EF29C1D7-D9FB-4193-88E2-B8BD91E8C5DF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25625" y="1196976"/>
            <a:ext cx="8540750" cy="56610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HRONIČNI GASTRITIS SA LAKO POVIŠENOM ILI NORMALNOM SEKRECIJOM  PEPSINA I HCL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KADA JE NISKA SEKRECIJA HCL I PEPSINA SVAKA ULCERACIJA JE SUMNJIVA NA 		PRIMARNI MALIGNITET 		</a:t>
            </a:r>
            <a:endParaRPr lang="en-US" sz="24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endParaRPr lang="en-US" sz="24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SMANJENA OTPORNOST ŽELUDAČNE SLUZNICE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DUODENOGASTRIČNI REFLUKS SA ATROFIJOM SLUZNICE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ATROFIČNI GASTRITIS  SA HIPOACIDITETOM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LEKOVI (ASPIRIN, KORTIKOSTEROIDI, INDOMETACIN)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i="1" dirty="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ransition>
    <p:checker dir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9684DF4-ECA5-4DD3-9579-0059A89A517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FFAAD2EA-5BF9-4701-8267-3EF75AB5BA79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42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0774C8B6-8C6B-4FDC-9906-3BA61EC2606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55788" y="1"/>
            <a:ext cx="8812212" cy="981075"/>
          </a:xfrm>
        </p:spPr>
        <p:txBody>
          <a:bodyPr/>
          <a:lstStyle/>
          <a:p>
            <a:pPr algn="ctr"/>
            <a:r>
              <a:rPr lang="sr-Latn-CS" altLang="en-US" sz="5400" b="1" i="1">
                <a:solidFill>
                  <a:srgbClr val="FF0000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DIJAGNOSTIKA  ŽU</a:t>
            </a:r>
          </a:p>
        </p:txBody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C0D57BFC-85C3-4A21-B620-96E4DBB2F42F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25625" y="1052513"/>
            <a:ext cx="8540750" cy="547211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400" b="1" i="1" dirty="0">
                <a:solidFill>
                  <a:schemeClr val="hlink"/>
                </a:solidFill>
                <a:latin typeface="Verdana" pitchFamily="34" charset="0"/>
              </a:rPr>
              <a:t>KLINIČKI ZNACI:</a:t>
            </a:r>
            <a:r>
              <a:rPr lang="sr-Latn-CS" sz="2400" b="1" i="1" dirty="0">
                <a:latin typeface="Verdana" pitchFamily="34" charset="0"/>
              </a:rPr>
              <a:t> </a:t>
            </a:r>
            <a:r>
              <a:rPr lang="sr-Latn-CS" sz="2000" b="1" i="1" dirty="0">
                <a:latin typeface="Verdana" pitchFamily="34" charset="0"/>
              </a:rPr>
              <a:t>EPIGASTRIČNI BOL POSLE 	JELA,POVRAĆANJE, ČESTO KOD PUŠAČA</a:t>
            </a:r>
            <a:endParaRPr lang="sr-Latn-CS" sz="2000" b="1" i="1" dirty="0">
              <a:solidFill>
                <a:schemeClr val="hlink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400" b="1" i="1" dirty="0">
                <a:solidFill>
                  <a:schemeClr val="hlink"/>
                </a:solidFill>
                <a:latin typeface="Verdana" pitchFamily="34" charset="0"/>
              </a:rPr>
              <a:t>LABORATORIJA: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-MAO, BAO,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-CITOLOŠKI PREGLED GASTRIČNOG SOKA,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-RENDGENOGRAFSKI ZNAK MENISKUSA I BEDEMASTE IVICE ULKUSNE NIŠE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-GASTROSKOPIJA I BIOPSIJA KOD AHLORHIDRIJE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-EVOLUCIJA PREKO 6-12 MESECI SUMNJIVA NA MALIGNITET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400" b="1" i="1" dirty="0">
                <a:solidFill>
                  <a:schemeClr val="hlink"/>
                </a:solidFill>
                <a:latin typeface="Verdana" pitchFamily="34" charset="0"/>
              </a:rPr>
              <a:t>TERAPIJA ŽU: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i="1" dirty="0">
                <a:solidFill>
                  <a:schemeClr val="hlink"/>
                </a:solidFill>
                <a:latin typeface="Verdana" pitchFamily="34" charset="0"/>
              </a:rPr>
              <a:t>	</a:t>
            </a:r>
            <a:r>
              <a:rPr lang="sr-Latn-CS" b="1" i="1" dirty="0">
                <a:solidFill>
                  <a:schemeClr val="hlink"/>
                </a:solidFill>
                <a:latin typeface="Verdana" pitchFamily="34" charset="0"/>
              </a:rPr>
              <a:t>-KONZERVATIVNA </a:t>
            </a:r>
            <a:r>
              <a:rPr lang="sr-Latn-CS" b="1" i="1" dirty="0">
                <a:latin typeface="Verdana" pitchFamily="34" charset="0"/>
              </a:rPr>
              <a:t>(MEDIKAMENTOZNA, KOD 	HIPOACIDITETA RETKO USPEVA)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b="1" i="1" dirty="0">
                <a:solidFill>
                  <a:schemeClr val="hlink"/>
                </a:solidFill>
                <a:latin typeface="Verdana" pitchFamily="34" charset="0"/>
              </a:rPr>
              <a:t>	-HIRURŠKA  </a:t>
            </a:r>
            <a:r>
              <a:rPr lang="sr-Latn-CS" b="1" i="1" dirty="0">
                <a:latin typeface="Verdana" pitchFamily="34" charset="0"/>
              </a:rPr>
              <a:t>( KOD RECIDIVA</a:t>
            </a:r>
            <a:r>
              <a:rPr lang="en-US" b="1" i="1" dirty="0">
                <a:latin typeface="Verdana" pitchFamily="34" charset="0"/>
              </a:rPr>
              <a:t> I</a:t>
            </a:r>
            <a:r>
              <a:rPr lang="sr-Latn-CS" b="1" i="1" dirty="0">
                <a:latin typeface="Verdana" pitchFamily="34" charset="0"/>
              </a:rPr>
              <a:t> DUGE EVOLUICIJE, 	SUMNJE NA MALIGNITET, KOMPLIKACIJA-KRVAVLJENJA )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endParaRPr lang="sr-Latn-CS" sz="2000" b="1" i="1" dirty="0">
              <a:latin typeface="Verdana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2400" b="1" i="1" dirty="0">
              <a:latin typeface="Verdana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7051E31-8DAA-4DE2-A5A1-639A714172A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7DD9E20E-7627-4605-A995-45AC98C6EBB5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43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16A7FAFA-297C-4D82-A6A0-78FAE74131C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25625" y="228600"/>
            <a:ext cx="8510588" cy="679450"/>
          </a:xfrm>
        </p:spPr>
        <p:txBody>
          <a:bodyPr>
            <a:normAutofit fontScale="90000"/>
          </a:bodyPr>
          <a:lstStyle/>
          <a:p>
            <a:pPr algn="ctr"/>
            <a:r>
              <a:rPr lang="sr-Latn-CS" altLang="en-US" sz="5400" b="1" i="1">
                <a:solidFill>
                  <a:srgbClr val="FF0000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LEČENJE  ŽU</a:t>
            </a:r>
          </a:p>
        </p:txBody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C459A090-4CAF-4153-87E1-2779E885C1DB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25625" y="908051"/>
            <a:ext cx="8540750" cy="56165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Latn-CS" sz="2800" b="1" i="1" dirty="0">
                <a:solidFill>
                  <a:srgbClr val="FF0000"/>
                </a:solidFill>
                <a:latin typeface="Verdana" pitchFamily="34" charset="0"/>
              </a:rPr>
              <a:t>1.- MEDIKAMENTOZNO:</a:t>
            </a:r>
            <a:r>
              <a:rPr lang="sr-Latn-CS" b="1" i="1" dirty="0">
                <a:solidFill>
                  <a:srgbClr val="FF0000"/>
                </a:solidFill>
                <a:latin typeface="Verdana" pitchFamily="34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	</a:t>
            </a:r>
            <a:r>
              <a:rPr lang="sr-Latn-CS" sz="16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-ANTACIDI, H2 BLOKATORI, SUKRALFAT POVEĆAVA 	OTPORNOST SLUZNICE, IZLEČENJE ZA 4-8 NEDELJA)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16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	-TERAPIJA ODRŽAVANJA, KOD RECIDIVA HIRURŠKO LEČENJE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16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	-RECIDIVI SU 70-80% SLUČAJEVA U PRVIH 12 MESECI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800" b="1" i="1" dirty="0">
                <a:solidFill>
                  <a:srgbClr val="FF0000"/>
                </a:solidFill>
                <a:latin typeface="Verdana" pitchFamily="34" charset="0"/>
              </a:rPr>
              <a:t>2.- HIRURŠKO: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	</a:t>
            </a:r>
            <a:r>
              <a:rPr lang="sr-Latn-CS" sz="16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-VAGOTOMIJA NE USPEVA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16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	-NA KARDIJI RESEKCIJA ILI OPSECANJE  ( KELLING-	MADLEN-OV POSTUPAK)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16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	-INTESTINALNE METAPLAZIJE U BIOPSIJAMA UZETIM SA IVICA BEDEMASTIH ULKUSA ILI SA DIFUZNIH ULCERACIJA SMATRATI MALIGNITETOM I RADITI 	RADIKALNE OPERACIJE </a:t>
            </a:r>
          </a:p>
          <a:p>
            <a:pPr>
              <a:buFont typeface="Wingdings" pitchFamily="2" charset="2"/>
              <a:buNone/>
              <a:defRPr/>
            </a:pPr>
            <a:endParaRPr lang="sr-Latn-CS" sz="2000" b="1" i="1" dirty="0">
              <a:solidFill>
                <a:srgbClr val="FFFFCC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3844A-FA01-46A5-8D86-F37836EDA9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A5A6DFBF-9488-4262-B271-6860B6360B4D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44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E8A80E52-3613-4249-9940-540DA618D4B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343025" y="1"/>
            <a:ext cx="9505950" cy="549275"/>
          </a:xfrm>
        </p:spPr>
        <p:txBody>
          <a:bodyPr/>
          <a:lstStyle/>
          <a:p>
            <a:pPr algn="ctr"/>
            <a:r>
              <a:rPr lang="sr-Latn-CS" altLang="en-US" sz="2800" b="1" i="1">
                <a:latin typeface="Verdana" panose="020B0604030504040204" pitchFamily="34" charset="0"/>
                <a:cs typeface="Tunga" panose="020B0502040204020203" pitchFamily="34" charset="0"/>
              </a:rPr>
              <a:t>ŽELUDAČN</a:t>
            </a:r>
            <a:r>
              <a:rPr lang="en-US" altLang="en-US" sz="2800" b="1" i="1">
                <a:latin typeface="Verdana" panose="020B0604030504040204" pitchFamily="34" charset="0"/>
                <a:cs typeface="Tunga" panose="020B0502040204020203" pitchFamily="34" charset="0"/>
              </a:rPr>
              <a:t>I</a:t>
            </a:r>
            <a:r>
              <a:rPr lang="sr-Latn-CS" altLang="en-US" sz="2800" b="1" i="1">
                <a:latin typeface="Verdana" panose="020B0604030504040204" pitchFamily="34" charset="0"/>
                <a:cs typeface="Tunga" panose="020B0502040204020203" pitchFamily="34" charset="0"/>
              </a:rPr>
              <a:t> ULKUS</a:t>
            </a:r>
            <a:endParaRPr lang="sr-Latn-CS" altLang="en-US" sz="3200" b="1" i="1">
              <a:latin typeface="Verdana" panose="020B0604030504040204" pitchFamily="34" charset="0"/>
              <a:cs typeface="Tunga" panose="020B0502040204020203" pitchFamily="34" charset="0"/>
            </a:endParaRPr>
          </a:p>
        </p:txBody>
      </p:sp>
      <p:pic>
        <p:nvPicPr>
          <p:cNvPr id="44036" name="Picture 3" descr="Hronični ulkus male krivine želuca">
            <a:extLst>
              <a:ext uri="{FF2B5EF4-FFF2-40B4-BE49-F238E27FC236}">
                <a16:creationId xmlns:a16="http://schemas.microsoft.com/office/drawing/2014/main" id="{D76B3077-6D08-4BB4-9EB7-A3A70BED6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620714"/>
            <a:ext cx="4538663" cy="623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4" descr="Gigantski ulkus želuca sa penetracijom u hepatoduodenalni ligament">
            <a:extLst>
              <a:ext uri="{FF2B5EF4-FFF2-40B4-BE49-F238E27FC236}">
                <a16:creationId xmlns:a16="http://schemas.microsoft.com/office/drawing/2014/main" id="{471A650A-C32C-472C-AB3C-AC2A91C97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38" y="620714"/>
            <a:ext cx="4691062" cy="623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DB3EBA3-6F12-4257-ABF0-5899460D1E4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33B634AB-BB77-4BBF-A1EB-786953ADC0F0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45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B704CBCE-D539-4F9F-9AB9-BCECF9546F9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228600"/>
            <a:ext cx="9144000" cy="679450"/>
          </a:xfrm>
        </p:spPr>
        <p:txBody>
          <a:bodyPr>
            <a:normAutofit fontScale="90000"/>
          </a:bodyPr>
          <a:lstStyle/>
          <a:p>
            <a:pPr algn="ctr"/>
            <a:r>
              <a:rPr lang="sr-Latn-CS" altLang="en-US" sz="5400" b="1" i="1">
                <a:solidFill>
                  <a:srgbClr val="FC3C1C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KRVAREĆI ULKUSI</a:t>
            </a:r>
          </a:p>
        </p:txBody>
      </p:sp>
      <p:sp>
        <p:nvSpPr>
          <p:cNvPr id="128003" name="Rectangle 3">
            <a:extLst>
              <a:ext uri="{FF2B5EF4-FFF2-40B4-BE49-F238E27FC236}">
                <a16:creationId xmlns:a16="http://schemas.microsoft.com/office/drawing/2014/main" id="{A5456100-D556-40E9-AF0E-CC2B14E2EF45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25625" y="981076"/>
            <a:ext cx="8540750" cy="56880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45%  SVIH KRVAVLJENJA IZ GORNJIH PARTIJA GIT-a, </a:t>
            </a:r>
            <a:r>
              <a:rPr lang="en-U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	</a:t>
            </a:r>
            <a:r>
              <a:rPr lang="sr-Latn-CS" altLang="en-US" sz="2000" b="1" i="1">
                <a:solidFill>
                  <a:srgbClr val="FF0000"/>
                </a:solidFill>
                <a:latin typeface="Verdana" panose="020B0604030504040204" pitchFamily="34" charset="0"/>
              </a:rPr>
              <a:t>DU</a:t>
            </a: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 25% A </a:t>
            </a:r>
            <a:r>
              <a:rPr lang="sr-Latn-CS" altLang="en-US" sz="2000" b="1" i="1">
                <a:solidFill>
                  <a:srgbClr val="FF0000"/>
                </a:solidFill>
                <a:latin typeface="Verdana" panose="020B0604030504040204" pitchFamily="34" charset="0"/>
              </a:rPr>
              <a:t>ŽU</a:t>
            </a: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 20%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SVAKI  </a:t>
            </a:r>
            <a:r>
              <a:rPr lang="en-U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 </a:t>
            </a: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5. </a:t>
            </a:r>
            <a:r>
              <a:rPr lang="en-U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 </a:t>
            </a: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BOLESNIK SA ULKUSOM ĆE IMATI</a:t>
            </a:r>
            <a:r>
              <a:rPr lang="en-U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 </a:t>
            </a: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KRVAVLJENJE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75-80% KRVAVLJENJA SE ZAUSTAVI</a:t>
            </a:r>
            <a:r>
              <a:rPr lang="en-U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 </a:t>
            </a: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KONZERVATIVNOM TERAPIJOM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SA ISHRANOM SE POČINJE 12-24 h POSLE</a:t>
            </a:r>
            <a:r>
              <a:rPr lang="en-U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 </a:t>
            </a:r>
            <a:r>
              <a:rPr lang="sr-Latn-CS" altLang="en-US" sz="2000" b="1" i="1">
                <a:solidFill>
                  <a:srgbClr val="FFFFCC"/>
                </a:solidFill>
                <a:latin typeface="Verdana" panose="020B0604030504040204" pitchFamily="34" charset="0"/>
              </a:rPr>
              <a:t>UTVRĐENOG PRESTANKA KRVAVLJENJA</a:t>
            </a:r>
          </a:p>
          <a:p>
            <a:pPr>
              <a:lnSpc>
                <a:spcPct val="90000"/>
              </a:lnSpc>
            </a:pPr>
            <a:r>
              <a:rPr lang="sr-Latn-CS" altLang="en-US" sz="2800" b="1" i="1">
                <a:solidFill>
                  <a:srgbClr val="FC3C1C"/>
                </a:solidFill>
                <a:latin typeface="Verdana" panose="020B0604030504040204" pitchFamily="34" charset="0"/>
              </a:rPr>
              <a:t>INDIKACIJE ZA HIRURŠKO LEČENJE:</a:t>
            </a:r>
          </a:p>
          <a:p>
            <a:pPr lvl="1">
              <a:lnSpc>
                <a:spcPct val="90000"/>
              </a:lnSpc>
            </a:pPr>
            <a:r>
              <a:rPr lang="sr-Latn-CS" altLang="en-US" b="1" i="1">
                <a:solidFill>
                  <a:schemeClr val="hlink"/>
                </a:solidFill>
                <a:latin typeface="Verdana" panose="020B0604030504040204" pitchFamily="34" charset="0"/>
              </a:rPr>
              <a:t>ENDOSKOPSKO VIDLJIV KRVNI SUD KOJI KRVAVI</a:t>
            </a:r>
          </a:p>
          <a:p>
            <a:pPr lvl="1">
              <a:lnSpc>
                <a:spcPct val="90000"/>
              </a:lnSpc>
            </a:pPr>
            <a:r>
              <a:rPr lang="sr-Latn-CS" altLang="en-US" b="1" i="1">
                <a:solidFill>
                  <a:schemeClr val="hlink"/>
                </a:solidFill>
                <a:latin typeface="Verdana" panose="020B0604030504040204" pitchFamily="34" charset="0"/>
              </a:rPr>
              <a:t>RECIDIVNO KRVAVLJENJE U TOKU HOSPITALIZACIJE </a:t>
            </a:r>
            <a:r>
              <a:rPr lang="en-US" altLang="en-US" b="1" i="1">
                <a:solidFill>
                  <a:schemeClr val="hlink"/>
                </a:solidFill>
                <a:latin typeface="Verdana" panose="020B0604030504040204" pitchFamily="34" charset="0"/>
              </a:rPr>
              <a:t>	</a:t>
            </a:r>
            <a:r>
              <a:rPr lang="sr-Latn-CS" altLang="en-US" b="1" i="1">
                <a:solidFill>
                  <a:schemeClr val="hlink"/>
                </a:solidFill>
                <a:latin typeface="Verdana" panose="020B0604030504040204" pitchFamily="34" charset="0"/>
              </a:rPr>
              <a:t>ZBOG PRETHODNOG KRVAVLJENJA</a:t>
            </a:r>
          </a:p>
          <a:p>
            <a:pPr lvl="1">
              <a:lnSpc>
                <a:spcPct val="90000"/>
              </a:lnSpc>
            </a:pPr>
            <a:r>
              <a:rPr lang="sr-Latn-CS" altLang="en-US" b="1" i="1">
                <a:solidFill>
                  <a:schemeClr val="hlink"/>
                </a:solidFill>
                <a:latin typeface="Verdana" panose="020B0604030504040204" pitchFamily="34" charset="0"/>
              </a:rPr>
              <a:t>OSOBE SA KRVAVLJENJIMA STARIJE OD 60.g.</a:t>
            </a:r>
          </a:p>
          <a:p>
            <a:pPr lvl="1">
              <a:lnSpc>
                <a:spcPct val="90000"/>
              </a:lnSpc>
            </a:pPr>
            <a:r>
              <a:rPr lang="en-US" altLang="en-US" b="1" i="1">
                <a:solidFill>
                  <a:schemeClr val="hlink"/>
                </a:solidFill>
                <a:latin typeface="Verdana" panose="020B0604030504040204" pitchFamily="34" charset="0"/>
              </a:rPr>
              <a:t>KONTINUIRANO KRVAVLJENJE SA HEMOGLOBINOM 	ISPOD</a:t>
            </a:r>
            <a:r>
              <a:rPr lang="sr-Latn-CS" altLang="en-US" b="1" i="1">
                <a:solidFill>
                  <a:schemeClr val="hlink"/>
                </a:solidFill>
                <a:latin typeface="Verdana" panose="020B0604030504040204" pitchFamily="34" charset="0"/>
              </a:rPr>
              <a:t>  8g</a:t>
            </a:r>
            <a:r>
              <a:rPr lang="en-US" altLang="en-US" b="1" i="1">
                <a:solidFill>
                  <a:schemeClr val="hlink"/>
                </a:solidFill>
                <a:latin typeface="Verdana" panose="020B0604030504040204" pitchFamily="34" charset="0"/>
              </a:rPr>
              <a:t>/dl.</a:t>
            </a:r>
            <a:endParaRPr lang="sr-Latn-CS" altLang="en-US" b="1" i="1">
              <a:solidFill>
                <a:schemeClr val="hlink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90000"/>
              </a:lnSpc>
            </a:pPr>
            <a:endParaRPr lang="sr-Latn-CS" altLang="en-US" b="1" i="1">
              <a:solidFill>
                <a:schemeClr val="hlink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EFB1351-B279-45CF-9223-188167B0C8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D2994C53-6644-4DCC-8E9F-79622B30C7AE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46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98963E83-68B1-411F-9BD4-E546B583465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25625" y="228601"/>
            <a:ext cx="8510588" cy="823913"/>
          </a:xfrm>
        </p:spPr>
        <p:txBody>
          <a:bodyPr/>
          <a:lstStyle/>
          <a:p>
            <a:pPr algn="ctr"/>
            <a:r>
              <a:rPr lang="sr-Latn-CS" altLang="en-US" sz="4800" b="1" i="1">
                <a:latin typeface="Verdana" panose="020B0604030504040204" pitchFamily="34" charset="0"/>
                <a:cs typeface="Tunga" panose="020B0502040204020203" pitchFamily="34" charset="0"/>
              </a:rPr>
              <a:t>PERFORATIVNI ULKUSI</a:t>
            </a:r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DB063CD9-7B99-4C41-A7DC-86D1602E9079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25625" y="1412876"/>
            <a:ext cx="8540750" cy="50403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Latn-CS" altLang="en-US" sz="2400" b="1" i="1">
                <a:solidFill>
                  <a:schemeClr val="hlink"/>
                </a:solidFill>
                <a:latin typeface="Verdana" panose="020B0604030504040204" pitchFamily="34" charset="0"/>
              </a:rPr>
              <a:t>REĐI OD KRVAVLJENJA IZ ULKUSA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Latn-CS" altLang="en-US" sz="2400" b="1" i="1">
                <a:latin typeface="Verdana" panose="020B0604030504040204" pitchFamily="34" charset="0"/>
              </a:rPr>
              <a:t>KISSING ULKUSI SA </a:t>
            </a:r>
            <a:r>
              <a:rPr lang="en-US" altLang="en-US" sz="2400" b="1" i="1">
                <a:latin typeface="Verdana" panose="020B0604030504040204" pitchFamily="34" charset="0"/>
              </a:rPr>
              <a:t>ISTOVREMENIM </a:t>
            </a:r>
            <a:r>
              <a:rPr lang="sr-Latn-CS" altLang="en-US" sz="2400" b="1" i="1">
                <a:latin typeface="Verdana" panose="020B0604030504040204" pitchFamily="34" charset="0"/>
              </a:rPr>
              <a:t>KRVAVLJENJEM I PERFORACIJOM IMAJU</a:t>
            </a:r>
            <a:r>
              <a:rPr lang="en-US" altLang="en-US" sz="2400" b="1" i="1">
                <a:latin typeface="Verdana" panose="020B0604030504040204" pitchFamily="34" charset="0"/>
              </a:rPr>
              <a:t> </a:t>
            </a:r>
            <a:r>
              <a:rPr lang="sr-Latn-CS" altLang="en-US" sz="2400" b="1" i="1">
                <a:latin typeface="Verdana" panose="020B0604030504040204" pitchFamily="34" charset="0"/>
              </a:rPr>
              <a:t>VISOKU SMRTNOST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Latn-CS" altLang="en-US" sz="2400" b="1" i="1">
                <a:solidFill>
                  <a:schemeClr val="hlink"/>
                </a:solidFill>
                <a:latin typeface="Verdana" panose="020B0604030504040204" pitchFamily="34" charset="0"/>
              </a:rPr>
              <a:t>ZNACI AKUTNOG ABDOMENA ( IZNENADNI BOL U EPIGASTRIJUMU I U LEVOM RAMENU, </a:t>
            </a:r>
            <a:r>
              <a:rPr lang="en-US" altLang="en-US" sz="2400" b="1" i="1">
                <a:solidFill>
                  <a:schemeClr val="hlink"/>
                </a:solidFill>
                <a:latin typeface="Verdana" panose="020B0604030504040204" pitchFamily="34" charset="0"/>
              </a:rPr>
              <a:t>KASNIJE </a:t>
            </a:r>
            <a:r>
              <a:rPr lang="sr-Latn-CS" altLang="en-US" sz="2400" b="1" i="1">
                <a:solidFill>
                  <a:schemeClr val="hlink"/>
                </a:solidFill>
                <a:latin typeface="Verdana" panose="020B0604030504040204" pitchFamily="34" charset="0"/>
              </a:rPr>
              <a:t>BOL U PREDELU APENDIKSA,VAZDUŠNI SRP NA RENTGENU</a:t>
            </a:r>
            <a:r>
              <a:rPr lang="en-US" altLang="en-US" sz="2400" b="1" i="1">
                <a:solidFill>
                  <a:schemeClr val="hlink"/>
                </a:solidFill>
                <a:latin typeface="Verdana" panose="020B0604030504040204" pitchFamily="34" charset="0"/>
              </a:rPr>
              <a:t>-PNEUMOPERITONEUM</a:t>
            </a:r>
            <a:r>
              <a:rPr lang="sr-Latn-CS" altLang="en-US" sz="2400" b="1" i="1">
                <a:solidFill>
                  <a:schemeClr val="hlink"/>
                </a:solidFill>
                <a:latin typeface="Verdana" panose="020B0604030504040204" pitchFamily="34" charset="0"/>
              </a:rPr>
              <a:t> )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Latn-CS" altLang="en-US" sz="2400" b="1" i="1">
                <a:latin typeface="Verdana" panose="020B0604030504040204" pitchFamily="34" charset="0"/>
              </a:rPr>
              <a:t>TEJLOROVA METODA LEČENJA</a:t>
            </a:r>
            <a:r>
              <a:rPr lang="en-US" altLang="en-US" sz="2400" b="1" i="1">
                <a:latin typeface="Verdana" panose="020B0604030504040204" pitchFamily="34" charset="0"/>
              </a:rPr>
              <a:t> </a:t>
            </a:r>
            <a:r>
              <a:rPr lang="sr-Latn-CS" altLang="en-US" sz="2400" b="1" i="1">
                <a:latin typeface="Verdana" panose="020B0604030504040204" pitchFamily="34" charset="0"/>
              </a:rPr>
              <a:t>NAZOGASTRIČNOM SUKCIJOM OPRAVDANA SAMO KOD PERFORATIO TECTA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sr-Latn-CS" altLang="en-US" sz="2400" b="1" i="1">
                <a:solidFill>
                  <a:schemeClr val="hlink"/>
                </a:solidFill>
                <a:latin typeface="Verdana" panose="020B0604030504040204" pitchFamily="34" charset="0"/>
              </a:rPr>
              <a:t>MOGUĆ SUBFRENIČNI APSCES KOD 	KONZERVATIVNOG TRETMANA</a:t>
            </a:r>
          </a:p>
          <a:p>
            <a:pPr>
              <a:lnSpc>
                <a:spcPct val="80000"/>
              </a:lnSpc>
            </a:pPr>
            <a:endParaRPr lang="sr-Latn-CS" altLang="en-US" sz="2400" b="1" i="1">
              <a:solidFill>
                <a:schemeClr val="hlink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A6A860F-10D9-4386-BF69-45DE471DF55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2771BDDA-9C8C-463A-9453-C4BE731065A0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47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5D51587B-7DB4-4B47-9AD5-3EDC51CA86FA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1412875"/>
          </a:xfrm>
        </p:spPr>
        <p:txBody>
          <a:bodyPr/>
          <a:lstStyle/>
          <a:p>
            <a:r>
              <a:rPr lang="sr-Latn-CS" altLang="en-US" sz="4800" b="1" i="1">
                <a:solidFill>
                  <a:srgbClr val="FF0000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BENIGNI TUMORI ŽELUCA</a:t>
            </a:r>
          </a:p>
        </p:txBody>
      </p:sp>
      <p:sp>
        <p:nvSpPr>
          <p:cNvPr id="150531" name="Rectangle 3">
            <a:extLst>
              <a:ext uri="{FF2B5EF4-FFF2-40B4-BE49-F238E27FC236}">
                <a16:creationId xmlns:a16="http://schemas.microsoft.com/office/drawing/2014/main" id="{2E6B7E02-C77D-4C15-9C61-6672D4257A7F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774826" y="1412876"/>
            <a:ext cx="8640763" cy="583247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sr-Latn-CS" sz="36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ADENOMATOZNI POLIPI: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* 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POJEDINAČNI I MULTIPLI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* 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30% POLIPA IMA FOKUS ADENOKARCINOMA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* 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20% BENIGNIH POLIPA IMAJU KARCINOME NA DRUGOM MESTU U ŽELUCU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* 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90% IMA PRATEĆU AHLORHIDRIJU, KRVAVLJENJA, PERNICIOZNU ANEMIJU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* 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POLIP SE LEČI KAO PREKANCEROZNO STANJE (KOD SOLITARNIH ENDOSKOPSKA POLIPEKTOMIJA, KOD MULTIPLIH RESEKCIJA ŽELUCA  ILI GASTROTOMIJA </a:t>
            </a:r>
            <a:r>
              <a:rPr lang="en-U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SA</a:t>
            </a: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 EKSCIZIJ</a:t>
            </a:r>
            <a:r>
              <a:rPr lang="en-U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OM</a:t>
            </a:r>
            <a:endParaRPr lang="sr-Latn-CS" sz="24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sr-Latn-CS" sz="24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ransition>
    <p:checker dir="vert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C32EAA-B0F5-4745-A940-8255E37ECD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333751" y="6543675"/>
            <a:ext cx="4086225" cy="247650"/>
          </a:xfrm>
        </p:spPr>
        <p:txBody>
          <a:bodyPr rtlCol="0"/>
          <a:lstStyle/>
          <a:p>
            <a:pPr algn="l">
              <a:defRPr/>
            </a:pPr>
            <a:fld id="{50C51DC5-76A3-4A1A-A769-1474609C6573}" type="slidenum">
              <a:rPr lang="sr-Latn-CS" i="1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 algn="l">
                <a:defRPr/>
              </a:pPr>
              <a:t>48</a:t>
            </a:fld>
            <a:endParaRPr lang="sr-Latn-CS" i="1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pic>
        <p:nvPicPr>
          <p:cNvPr id="48131" name="Picture 4" descr="Polip sa polipektomijom">
            <a:extLst>
              <a:ext uri="{FF2B5EF4-FFF2-40B4-BE49-F238E27FC236}">
                <a16:creationId xmlns:a16="http://schemas.microsoft.com/office/drawing/2014/main" id="{BB1634D0-86D6-4CD5-B40C-37C8F4053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47625"/>
            <a:ext cx="9144000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D813F0B-3089-45B1-BB3C-DE4CD02A7C4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2ECC13BD-99E1-4A60-8D7E-7DBF1F95FD1A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49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B8A236E0-2F85-42F2-84A4-756A677A5939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25625" y="0"/>
            <a:ext cx="8510588" cy="692150"/>
          </a:xfrm>
        </p:spPr>
        <p:txBody>
          <a:bodyPr/>
          <a:lstStyle/>
          <a:p>
            <a:pPr algn="ctr"/>
            <a:r>
              <a:rPr lang="sr-Latn-CS" altLang="en-US" sz="3600" b="1" i="1">
                <a:solidFill>
                  <a:srgbClr val="FF0000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KARCINOM ŽELUCA- KŽ</a:t>
            </a:r>
          </a:p>
        </p:txBody>
      </p:sp>
      <p:sp>
        <p:nvSpPr>
          <p:cNvPr id="140291" name="Rectangle 3">
            <a:extLst>
              <a:ext uri="{FF2B5EF4-FFF2-40B4-BE49-F238E27FC236}">
                <a16:creationId xmlns:a16="http://schemas.microsoft.com/office/drawing/2014/main" id="{BDAA30DB-E883-4C7C-898B-1DFBDBA21162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25625" y="620714"/>
            <a:ext cx="8540750" cy="6237287"/>
          </a:xfrm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ctr">
              <a:lnSpc>
                <a:spcPct val="90000"/>
              </a:lnSpc>
            </a:pPr>
            <a:endParaRPr lang="en-US" altLang="en-US" sz="2400" b="1" i="1">
              <a:latin typeface="Verdana" panose="020B0604030504040204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sr-Latn-CS" altLang="en-US" sz="2400" b="1" i="1">
                <a:latin typeface="Verdana" panose="020B0604030504040204" pitchFamily="34" charset="0"/>
              </a:rPr>
              <a:t>40-70  OBOLELIH  NA  100.000  STANOVNIKA</a:t>
            </a:r>
          </a:p>
          <a:p>
            <a:pPr algn="ctr">
              <a:lnSpc>
                <a:spcPct val="90000"/>
              </a:lnSpc>
            </a:pPr>
            <a:r>
              <a:rPr lang="sr-Latn-CS" altLang="en-US" sz="2400" b="1" i="1">
                <a:solidFill>
                  <a:srgbClr val="FC3C1C"/>
                </a:solidFill>
                <a:latin typeface="Verdana" panose="020B0604030504040204" pitchFamily="34" charset="0"/>
              </a:rPr>
              <a:t>ENDOGENI I EGZOGENI FAKTORI: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b="1" i="1">
                <a:latin typeface="Verdana" panose="020B0604030504040204" pitchFamily="34" charset="0"/>
              </a:rPr>
              <a:t>1.-</a:t>
            </a:r>
            <a:r>
              <a:rPr lang="sr-Latn-CS" altLang="en-US" b="1" i="1">
                <a:solidFill>
                  <a:schemeClr val="folHlink"/>
                </a:solidFill>
                <a:latin typeface="Verdana" panose="020B0604030504040204" pitchFamily="34" charset="0"/>
              </a:rPr>
              <a:t>USLOVI ŽIVOTNE SREDINE</a:t>
            </a:r>
            <a:r>
              <a:rPr lang="sr-Latn-CS" altLang="en-US" b="1" i="1">
                <a:latin typeface="Verdana" panose="020B0604030504040204" pitchFamily="34" charset="0"/>
              </a:rPr>
              <a:t> (NITRATNA ĐUBRIVA, KISELO ZEMLJIŠTE, OLOVO I CINK U VODI,</a:t>
            </a:r>
            <a:r>
              <a:rPr lang="en-US" altLang="en-US" b="1" i="1">
                <a:latin typeface="Verdana" panose="020B0604030504040204" pitchFamily="34" charset="0"/>
              </a:rPr>
              <a:t> </a:t>
            </a:r>
            <a:r>
              <a:rPr lang="sr-Latn-CS" altLang="en-US" b="1" i="1">
                <a:latin typeface="Verdana" panose="020B0604030504040204" pitchFamily="34" charset="0"/>
              </a:rPr>
              <a:t>AZBEST NA TERENU)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b="1" i="1">
                <a:latin typeface="Verdana" panose="020B0604030504040204" pitchFamily="34" charset="0"/>
              </a:rPr>
              <a:t>2.-</a:t>
            </a:r>
            <a:r>
              <a:rPr lang="sr-Latn-CS" altLang="en-US" b="1" i="1">
                <a:solidFill>
                  <a:schemeClr val="folHlink"/>
                </a:solidFill>
                <a:latin typeface="Verdana" panose="020B0604030504040204" pitchFamily="34" charset="0"/>
              </a:rPr>
              <a:t>ALKOHOL I PUŠENJE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b="1" i="1">
                <a:latin typeface="Verdana" panose="020B0604030504040204" pitchFamily="34" charset="0"/>
              </a:rPr>
              <a:t>3.-</a:t>
            </a:r>
            <a:r>
              <a:rPr lang="sr-Latn-CS" altLang="en-US" b="1" i="1">
                <a:solidFill>
                  <a:schemeClr val="folHlink"/>
                </a:solidFill>
                <a:latin typeface="Verdana" panose="020B0604030504040204" pitchFamily="34" charset="0"/>
              </a:rPr>
              <a:t>SOCIJALNO-EKONOMSKI FAKTORI</a:t>
            </a:r>
            <a:r>
              <a:rPr lang="sr-Latn-CS" altLang="en-US" b="1" i="1">
                <a:latin typeface="Verdana" panose="020B0604030504040204" pitchFamily="34" charset="0"/>
              </a:rPr>
              <a:t> (HEMIJSKA,</a:t>
            </a:r>
            <a:r>
              <a:rPr lang="en-US" altLang="en-US" b="1" i="1">
                <a:latin typeface="Verdana" panose="020B0604030504040204" pitchFamily="34" charset="0"/>
              </a:rPr>
              <a:t> </a:t>
            </a:r>
            <a:r>
              <a:rPr lang="sr-Latn-CS" altLang="en-US" b="1" i="1">
                <a:latin typeface="Verdana" panose="020B0604030504040204" pitchFamily="34" charset="0"/>
              </a:rPr>
              <a:t>METALNA I TEKSTILNA INDUSTRIJA, ŠTAMPARIJE, MOLERI,</a:t>
            </a:r>
            <a:r>
              <a:rPr lang="en-US" altLang="en-US" b="1" i="1">
                <a:latin typeface="Verdana" panose="020B0604030504040204" pitchFamily="34" charset="0"/>
              </a:rPr>
              <a:t> </a:t>
            </a:r>
            <a:r>
              <a:rPr lang="sr-Latn-CS" altLang="en-US" b="1" i="1">
                <a:latin typeface="Verdana" panose="020B0604030504040204" pitchFamily="34" charset="0"/>
              </a:rPr>
              <a:t>KAMENORESCI)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b="1" i="1">
                <a:latin typeface="Verdana" panose="020B0604030504040204" pitchFamily="34" charset="0"/>
              </a:rPr>
              <a:t>4.-</a:t>
            </a:r>
            <a:r>
              <a:rPr lang="sr-Latn-CS" altLang="en-US" b="1" i="1">
                <a:solidFill>
                  <a:schemeClr val="folHlink"/>
                </a:solidFill>
                <a:latin typeface="Verdana" panose="020B0604030504040204" pitchFamily="34" charset="0"/>
              </a:rPr>
              <a:t>ISHRANA</a:t>
            </a:r>
            <a:r>
              <a:rPr lang="sr-Latn-CS" altLang="en-US" b="1" i="1">
                <a:latin typeface="Verdana" panose="020B0604030504040204" pitchFamily="34" charset="0"/>
              </a:rPr>
              <a:t> (VISOK UNOS SOLI,</a:t>
            </a:r>
            <a:r>
              <a:rPr lang="en-US" altLang="en-US" b="1" i="1">
                <a:latin typeface="Verdana" panose="020B0604030504040204" pitchFamily="34" charset="0"/>
              </a:rPr>
              <a:t> </a:t>
            </a:r>
            <a:r>
              <a:rPr lang="sr-Latn-CS" altLang="en-US" b="1" i="1">
                <a:latin typeface="Verdana" panose="020B0604030504040204" pitchFamily="34" charset="0"/>
              </a:rPr>
              <a:t>MASTI, ULJA,DIMLJENOG MESA)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b="1" i="1">
                <a:latin typeface="Verdana" panose="020B0604030504040204" pitchFamily="34" charset="0"/>
              </a:rPr>
              <a:t>5.-</a:t>
            </a:r>
            <a:r>
              <a:rPr lang="sr-Latn-CS" altLang="en-US" b="1" i="1">
                <a:solidFill>
                  <a:schemeClr val="folHlink"/>
                </a:solidFill>
                <a:latin typeface="Verdana" panose="020B0604030504040204" pitchFamily="34" charset="0"/>
              </a:rPr>
              <a:t>NASLEĐE </a:t>
            </a:r>
            <a:r>
              <a:rPr lang="sr-Latn-CS" altLang="en-US" b="1" i="1">
                <a:latin typeface="Verdana" panose="020B0604030504040204" pitchFamily="34" charset="0"/>
              </a:rPr>
              <a:t>(KRVNA GRUPA *A*)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b="1" i="1">
                <a:latin typeface="Verdana" panose="020B0604030504040204" pitchFamily="34" charset="0"/>
              </a:rPr>
              <a:t>6.-</a:t>
            </a:r>
            <a:r>
              <a:rPr lang="sr-Latn-CS" altLang="en-US" b="1" i="1">
                <a:solidFill>
                  <a:schemeClr val="folHlink"/>
                </a:solidFill>
                <a:latin typeface="Verdana" panose="020B0604030504040204" pitchFamily="34" charset="0"/>
              </a:rPr>
              <a:t>POL</a:t>
            </a:r>
            <a:r>
              <a:rPr lang="sr-Latn-CS" altLang="en-US" b="1" i="1">
                <a:latin typeface="Verdana" panose="020B0604030504040204" pitchFamily="34" charset="0"/>
              </a:rPr>
              <a:t> (ČEŠĆE OBOLEVAJU MUŠKARCI)		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b="1" i="1">
                <a:latin typeface="Verdana" panose="020B0604030504040204" pitchFamily="34" charset="0"/>
              </a:rPr>
              <a:t>7.-</a:t>
            </a:r>
            <a:r>
              <a:rPr lang="sr-Latn-CS" altLang="en-US" b="1" i="1">
                <a:solidFill>
                  <a:schemeClr val="folHlink"/>
                </a:solidFill>
                <a:latin typeface="Verdana" panose="020B0604030504040204" pitchFamily="34" charset="0"/>
              </a:rPr>
              <a:t>PREDISPONIRAJUĆI FAKTORI</a:t>
            </a:r>
            <a:r>
              <a:rPr lang="sr-Latn-CS" altLang="en-US" b="1" i="1">
                <a:latin typeface="Verdana" panose="020B0604030504040204" pitchFamily="34" charset="0"/>
              </a:rPr>
              <a:t>  (PERNICIOZNA 	ANEMIJA, ATROFIČNI GASTRITIS, ADENOMATOZNI 	POLIPI, RESEKCIJE ŽELUCA, MENETRIJEROVA 	BOLEST, ULKUSI ĆELUCA)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000" b="1" i="1">
              <a:latin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endParaRPr lang="sr-Latn-CS" altLang="en-US" sz="2400" b="1" i="1">
              <a:solidFill>
                <a:srgbClr val="FC3C1C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390B379A-34E9-41E8-9D92-235CFFAA5A4D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1847850" y="1285875"/>
            <a:ext cx="8540750" cy="54292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800" b="1" i="1">
                <a:latin typeface="Verdana" panose="020B0604030504040204" pitchFamily="34" charset="0"/>
                <a:cs typeface="Times New Roman" panose="02020603050405020304" pitchFamily="18" charset="0"/>
              </a:rPr>
              <a:t>РЕНДГЕН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ЕЗОФАГОГРАМ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СА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БАРИЈУМОМ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sr-Latn-CS" altLang="en-US" sz="24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	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ФИБЕРОПТИЧКА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ЕНДОСКОПИЈА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	-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ДИЈАГНОСТИЧКА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(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БИОПСИЈЕ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КАРЦИНОМА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БОЈЕЊЕ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ЈОДОМ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КОД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РЕФЛУКС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ЕЗОФАГТИСА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БАРЕТОВОГ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УЛКУСА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)</a:t>
            </a:r>
            <a:endParaRPr lang="sr-Cyrl-CS" altLang="en-US" sz="16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sr-Latn-CS" altLang="en-US" sz="16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КУРАТИВНА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(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СКЛЕРОЗАЦИЈА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ВАРИКСА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ПОЛИПЕКТОМИЈА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sr-Cyrl-CS" altLang="en-US" sz="14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МАНОМЕТРИЈА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endParaRPr lang="sr-Cyrl-CS" altLang="en-US" sz="24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(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МЕРЕЊЕ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ПРИТИСКА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У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ЛУМЕНУ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ЈЕДЊАКА И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НА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СФИНКТЕРИМА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)  </a:t>
            </a:r>
            <a:endParaRPr lang="sr-Cyrl-CS" altLang="en-US" sz="16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sr-Cyrl-CS" altLang="en-US" sz="14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sr-Cyrl-CS" altLang="en-US" sz="14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Cyrl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Ph- </a:t>
            </a: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МЕТРИЈА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endParaRPr lang="sr-Cyrl-CS" altLang="en-US" sz="24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Latn-CS" altLang="en-US" sz="1400" b="1">
                <a:latin typeface="Verdan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мерење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киселости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једњаку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код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рефлукс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езофагитиса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)</a:t>
            </a:r>
            <a:endParaRPr lang="sr-Cyrl-CS" altLang="en-US" sz="1400" b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sr-Latn-CS" altLang="en-US" sz="14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522C5638-F046-493D-8E52-154EE5983B6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524000" y="0"/>
            <a:ext cx="9144000" cy="9286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ДИЈАГНОСТИКА</a:t>
            </a:r>
            <a:r>
              <a:rPr lang="sr-Latn-C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ЈЕДЊАКА</a:t>
            </a:r>
            <a:endParaRPr lang="sr-Latn-CS" altLang="en-US" i="1"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268" name="Slide Number Placeholder 5">
            <a:extLst>
              <a:ext uri="{FF2B5EF4-FFF2-40B4-BE49-F238E27FC236}">
                <a16:creationId xmlns:a16="http://schemas.microsoft.com/office/drawing/2014/main" id="{0BB1500F-3419-4457-8172-3C7F3DA18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altLang="en-US" sz="1200"/>
              <a:t> </a:t>
            </a:r>
            <a:fld id="{DE0CD03C-EFC1-4FEC-B1F8-3DE52EB2D447}" type="slidenum">
              <a:rPr lang="sr-Latn-CS" altLang="en-US" sz="1200"/>
              <a:pPr eaLnBrk="1" hangingPunct="1"/>
              <a:t>5</a:t>
            </a:fld>
            <a:endParaRPr lang="sr-Latn-CS" altLang="en-US" sz="12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52C3640-D3F9-4832-B444-289EEB9119C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2399490F-0B13-4858-BBD2-838245DB5452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50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A94F24DC-2A0D-4732-8EE4-CDA2709A0A5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774825" y="1"/>
            <a:ext cx="9144000" cy="981075"/>
          </a:xfrm>
        </p:spPr>
        <p:txBody>
          <a:bodyPr/>
          <a:lstStyle/>
          <a:p>
            <a:pPr algn="ctr"/>
            <a:r>
              <a:rPr lang="sr-Latn-CS" altLang="en-US" sz="5400" b="1" i="1">
                <a:solidFill>
                  <a:srgbClr val="FF0000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KLASIFIKACIJE  KŽ</a:t>
            </a:r>
          </a:p>
        </p:txBody>
      </p:sp>
      <p:sp>
        <p:nvSpPr>
          <p:cNvPr id="141315" name="Rectangle 3">
            <a:extLst>
              <a:ext uri="{FF2B5EF4-FFF2-40B4-BE49-F238E27FC236}">
                <a16:creationId xmlns:a16="http://schemas.microsoft.com/office/drawing/2014/main" id="{B3315A21-6CF7-41CA-8A6B-7A1F32E8F85B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47850" y="1052513"/>
            <a:ext cx="8540750" cy="5472112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8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50% ADENOKARCINOMI</a:t>
            </a:r>
          </a:p>
          <a:p>
            <a:pPr algn="ctr"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8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OSTALIH 5O%</a:t>
            </a:r>
            <a:r>
              <a:rPr lang="sr-Latn-CS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 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( NON-HODGKIN LIMFOMI, LEIOMIOSARKOMI,  KARCINOIDI, ADENOAKANTOMI, PALNOCELULARNI KARCINOMI )</a:t>
            </a:r>
          </a:p>
          <a:p>
            <a:pPr algn="ctr"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8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MAKROSKOPSKA PODELA:</a:t>
            </a:r>
            <a:endParaRPr lang="sr-Latn-CS" sz="2000" b="1" i="1" dirty="0">
              <a:solidFill>
                <a:schemeClr val="tx1">
                  <a:lumMod val="95000"/>
                </a:schemeClr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	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TIP I - DOBRO DIFERENTOVANI POLIPOIDNI I 	FUNGOIDNI (VEGETACIJA NA FUNDUSU ILI 	KARDIJI)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	TIP II – SREDNJE DIFERENTOVANI ULKUSI MALE 	KRIVINE I ANTRUMA BEDEMASTIH IVICA,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	TIP III – NEDIFERENTOVAN TIP DIFUZNIH 	ULCERACIJA, ŠIRE SE KROZ ZID KOJI JE 	ZADEBLJAN DO 1-2 cm. RIGIDAN BEZ 	PERISTALTIKE, SUŽEN CEO LUMEN ŽELUCA 	(LINITIS PLASTICA) IMA OBLIK PEŠČANOG SATA</a:t>
            </a:r>
          </a:p>
        </p:txBody>
      </p:sp>
    </p:spTree>
  </p:cSld>
  <p:clrMapOvr>
    <a:masterClrMapping/>
  </p:clrMapOvr>
  <p:transition>
    <p:checker dir="vert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0BCF14-E5C7-426E-A553-2846C3D61A0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193E2C01-69A2-4C8B-BBB3-07F4B27EA5A0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51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287D14E1-73BE-458A-BF4E-722CF3F886D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47850" y="260351"/>
            <a:ext cx="8510588" cy="823913"/>
          </a:xfrm>
        </p:spPr>
        <p:txBody>
          <a:bodyPr>
            <a:normAutofit fontScale="90000"/>
          </a:bodyPr>
          <a:lstStyle/>
          <a:p>
            <a:pPr algn="ctr"/>
            <a:r>
              <a:rPr lang="sr-Latn-CS" altLang="en-US" sz="5400" b="1" i="1">
                <a:solidFill>
                  <a:srgbClr val="FF0000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PH- PODELA  KŽ</a:t>
            </a:r>
          </a:p>
        </p:txBody>
      </p:sp>
      <p:sp>
        <p:nvSpPr>
          <p:cNvPr id="142339" name="Rectangle 3">
            <a:extLst>
              <a:ext uri="{FF2B5EF4-FFF2-40B4-BE49-F238E27FC236}">
                <a16:creationId xmlns:a16="http://schemas.microsoft.com/office/drawing/2014/main" id="{56CA635B-BE54-4D4F-94D7-0C2B42E15246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25625" y="1052513"/>
            <a:ext cx="8540750" cy="5256212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Arial" charset="0"/>
              <a:buNone/>
              <a:defRPr/>
            </a:pPr>
            <a:endParaRPr lang="en-US" sz="2800" b="1" i="1" dirty="0">
              <a:solidFill>
                <a:schemeClr val="hlink"/>
              </a:solidFill>
              <a:latin typeface="Verdana" pitchFamily="34" charset="0"/>
            </a:endParaRPr>
          </a:p>
          <a:p>
            <a:pPr algn="ctr"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8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PODELA ADENOKARCINOMA (SZO):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8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	</a:t>
            </a: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1.-PAPILARNI,  2.-TUBULARNI,  3.-MUCINOZNI,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</a:rPr>
              <a:t>	4.-SIGNET-RINGCELL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sz="2800" b="1" i="1" dirty="0">
                <a:solidFill>
                  <a:schemeClr val="tx2"/>
                </a:solidFill>
                <a:latin typeface="Verdana" pitchFamily="34" charset="0"/>
              </a:rPr>
              <a:t>LAOUREN</a:t>
            </a:r>
            <a:r>
              <a:rPr lang="sr-Latn-CS" sz="2000" b="1" i="1" dirty="0">
                <a:solidFill>
                  <a:schemeClr val="tx2"/>
                </a:solidFill>
                <a:latin typeface="Verdana" pitchFamily="34" charset="0"/>
              </a:rPr>
              <a:t> 1965.g.  I  </a:t>
            </a:r>
            <a:r>
              <a:rPr lang="sr-Latn-CS" sz="2800" b="1" i="1" dirty="0">
                <a:solidFill>
                  <a:schemeClr val="tx2"/>
                </a:solidFill>
                <a:latin typeface="Verdana" pitchFamily="34" charset="0"/>
              </a:rPr>
              <a:t>MING</a:t>
            </a:r>
            <a:r>
              <a:rPr lang="sr-Latn-CS" sz="2000" b="1" i="1" dirty="0">
                <a:solidFill>
                  <a:schemeClr val="tx2"/>
                </a:solidFill>
                <a:latin typeface="Verdana" pitchFamily="34" charset="0"/>
              </a:rPr>
              <a:t> 1977.G.</a:t>
            </a:r>
            <a:r>
              <a:rPr lang="sr-Latn-CS" sz="2000" b="1" i="1" dirty="0">
                <a:latin typeface="Verdana" pitchFamily="34" charset="0"/>
              </a:rPr>
              <a:t> </a:t>
            </a:r>
            <a:r>
              <a:rPr lang="en-US" sz="2000" b="1" i="1" dirty="0">
                <a:latin typeface="Verdana" pitchFamily="34" charset="0"/>
              </a:rPr>
              <a:t>SU </a:t>
            </a:r>
            <a:r>
              <a:rPr lang="sr-Latn-CS" sz="2000" b="1" i="1" dirty="0">
                <a:latin typeface="Verdana" pitchFamily="34" charset="0"/>
              </a:rPr>
              <a:t>PODELILI </a:t>
            </a:r>
            <a:r>
              <a:rPr lang="en-US" sz="2000" b="1" i="1" dirty="0">
                <a:latin typeface="Verdana" pitchFamily="34" charset="0"/>
              </a:rPr>
              <a:t>K</a:t>
            </a:r>
            <a:r>
              <a:rPr lang="sr-Latn-RS" sz="2000" b="1" i="1" dirty="0">
                <a:latin typeface="Verdana" pitchFamily="34" charset="0"/>
              </a:rPr>
              <a:t>Ž </a:t>
            </a:r>
            <a:r>
              <a:rPr lang="sr-Latn-CS" sz="2000" b="1" i="1" dirty="0">
                <a:latin typeface="Verdana" pitchFamily="34" charset="0"/>
              </a:rPr>
              <a:t>NA: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	</a:t>
            </a:r>
            <a:r>
              <a:rPr lang="sr-Latn-CS" sz="2000" b="1" i="1" dirty="0">
                <a:solidFill>
                  <a:srgbClr val="FC3C1C"/>
                </a:solidFill>
                <a:latin typeface="Verdana" pitchFamily="34" charset="0"/>
              </a:rPr>
              <a:t>1.- INTESTINALNI</a:t>
            </a:r>
            <a:r>
              <a:rPr lang="sr-Latn-CS" sz="2000" b="1" i="1" dirty="0">
                <a:latin typeface="Verdana" pitchFamily="34" charset="0"/>
              </a:rPr>
              <a:t> (EKSPANZIVNI, FUNGOZNI), 	ADENOKARCINOM DOBRO ILI SREDNJE 	DIFERENTOVAN, RASTE 	KAO POLIP ILI 	FUNGUS,</a:t>
            </a:r>
            <a:r>
              <a:rPr lang="en-US" sz="2000" b="1" i="1" dirty="0">
                <a:latin typeface="Verdana" pitchFamily="34" charset="0"/>
              </a:rPr>
              <a:t> </a:t>
            </a:r>
            <a:r>
              <a:rPr lang="sr-Latn-CS" sz="2000" b="1" i="1" dirty="0">
                <a:latin typeface="Verdana" pitchFamily="34" charset="0"/>
              </a:rPr>
              <a:t>ČEŠĆI  TIP OD DIFUZNOG,</a:t>
            </a:r>
            <a:r>
              <a:rPr lang="en-US" sz="2000" b="1" i="1" dirty="0">
                <a:latin typeface="Verdana" pitchFamily="34" charset="0"/>
              </a:rPr>
              <a:t> </a:t>
            </a:r>
            <a:r>
              <a:rPr lang="sr-Latn-CS" sz="2000" b="1" i="1" dirty="0">
                <a:latin typeface="Verdana" pitchFamily="34" charset="0"/>
              </a:rPr>
              <a:t>KOD 	STARIJIH MUČKARACA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	</a:t>
            </a:r>
            <a:r>
              <a:rPr lang="sr-Latn-CS" sz="2000" b="1" i="1" dirty="0">
                <a:solidFill>
                  <a:srgbClr val="FC3C1C"/>
                </a:solidFill>
                <a:latin typeface="Verdana" pitchFamily="34" charset="0"/>
              </a:rPr>
              <a:t>2.- DIFUZNI</a:t>
            </a:r>
            <a:r>
              <a:rPr lang="sr-Latn-CS" sz="2000" b="1" i="1" dirty="0">
                <a:latin typeface="Verdana" pitchFamily="34" charset="0"/>
              </a:rPr>
              <a:t> (INFILTRATIVNI, MUCINOZNI), </a:t>
            </a:r>
            <a:r>
              <a:rPr lang="sr-Latn-CS" sz="2000" b="1" i="1" dirty="0">
                <a:solidFill>
                  <a:srgbClr val="FF0000"/>
                </a:solidFill>
                <a:latin typeface="Verdana" pitchFamily="34" charset="0"/>
              </a:rPr>
              <a:t>SIGNET-	RING CELL</a:t>
            </a:r>
            <a:r>
              <a:rPr lang="sr-Latn-CS" sz="2000" b="1" i="1" dirty="0">
                <a:latin typeface="Verdana" pitchFamily="34" charset="0"/>
              </a:rPr>
              <a:t>, SLABO DIFERENTOVAN, ČEŠĆI KOD 	ŽENA I MLADIH OSOBA, IMA LOŠIJU PROGNOZU )</a:t>
            </a:r>
          </a:p>
        </p:txBody>
      </p:sp>
    </p:spTree>
  </p:cSld>
  <p:clrMapOvr>
    <a:masterClrMapping/>
  </p:clrMapOvr>
  <p:transition>
    <p:checker dir="vert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85E9A99-9D28-4EA7-B7FF-7300A429257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3DE868D5-A44D-4176-8DFA-8813A552AA7B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52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98DEC540-765F-4D23-B88C-2FAB6832473E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825625" y="228600"/>
            <a:ext cx="8510588" cy="896938"/>
          </a:xfrm>
        </p:spPr>
        <p:txBody>
          <a:bodyPr/>
          <a:lstStyle/>
          <a:p>
            <a:pPr algn="ctr"/>
            <a:r>
              <a:rPr lang="sr-Latn-CS" altLang="en-US" sz="5400" b="1" i="1">
                <a:latin typeface="Verdana" panose="020B0604030504040204" pitchFamily="34" charset="0"/>
                <a:cs typeface="Tunga" panose="020B0502040204020203" pitchFamily="34" charset="0"/>
              </a:rPr>
              <a:t>KLINIČKA SLIKA  </a:t>
            </a:r>
            <a:r>
              <a:rPr lang="sr-Latn-CS" altLang="en-US" sz="5400" b="1" i="1">
                <a:solidFill>
                  <a:srgbClr val="FC3C1C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KŽ</a:t>
            </a:r>
          </a:p>
        </p:txBody>
      </p:sp>
      <p:sp>
        <p:nvSpPr>
          <p:cNvPr id="143363" name="Rectangle 3">
            <a:extLst>
              <a:ext uri="{FF2B5EF4-FFF2-40B4-BE49-F238E27FC236}">
                <a16:creationId xmlns:a16="http://schemas.microsoft.com/office/drawing/2014/main" id="{03051005-B5E3-4B62-A7B2-F9135F7C33B9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524000" y="1125538"/>
            <a:ext cx="9144000" cy="573246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b="1" i="1" dirty="0">
                <a:solidFill>
                  <a:schemeClr val="hlink"/>
                </a:solidFill>
                <a:latin typeface="Verdana" pitchFamily="34" charset="0"/>
              </a:rPr>
              <a:t>OBJEKTIVNI NALAZ: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b="1" i="1" dirty="0">
                <a:latin typeface="Verdana" pitchFamily="34" charset="0"/>
              </a:rPr>
              <a:t>-NAUZEJA, ANOREKSIJA, POVRAĆANJE, </a:t>
            </a:r>
            <a:r>
              <a:rPr lang="sr-Latn-CS" b="1" i="1" dirty="0">
                <a:solidFill>
                  <a:schemeClr val="accent1"/>
                </a:solidFill>
                <a:latin typeface="Verdana" pitchFamily="34" charset="0"/>
              </a:rPr>
              <a:t>VIRHOVLJEVA ŽLEZDA</a:t>
            </a:r>
            <a:r>
              <a:rPr lang="sr-Latn-CS" b="1" i="1" dirty="0">
                <a:latin typeface="Verdana" pitchFamily="34" charset="0"/>
              </a:rPr>
              <a:t> U LEVOJ SUPRAKLAVIKULARNOJ JAMI, </a:t>
            </a:r>
            <a:r>
              <a:rPr lang="sr-Latn-CS" b="1" i="1" dirty="0">
                <a:solidFill>
                  <a:schemeClr val="accent1"/>
                </a:solidFill>
                <a:latin typeface="Verdana" pitchFamily="34" charset="0"/>
              </a:rPr>
              <a:t>KRUKENBERGOVI TUMORI OVARIJUMA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b="1" i="1" dirty="0">
                <a:solidFill>
                  <a:schemeClr val="hlink"/>
                </a:solidFill>
                <a:latin typeface="Verdana" pitchFamily="34" charset="0"/>
              </a:rPr>
              <a:t>LOKALIZACIJA: </a:t>
            </a:r>
            <a:r>
              <a:rPr lang="sr-Latn-CS" b="1" i="1" dirty="0">
                <a:latin typeface="Verdana" pitchFamily="34" charset="0"/>
              </a:rPr>
              <a:t>PILORUS  I ANTRUM  6O%, KORPUS  30%, KARDIJA 5%, CEO ŽELUDAC  5%</a:t>
            </a:r>
            <a:endParaRPr lang="sr-Latn-CS" b="1" i="1" dirty="0">
              <a:solidFill>
                <a:schemeClr val="hlink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b="1" i="1" dirty="0">
                <a:solidFill>
                  <a:schemeClr val="hlink"/>
                </a:solidFill>
                <a:latin typeface="Verdana" pitchFamily="34" charset="0"/>
              </a:rPr>
              <a:t>DIJAGNOSTIKA: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b="1" i="1" dirty="0">
                <a:solidFill>
                  <a:schemeClr val="folHlink"/>
                </a:solidFill>
                <a:latin typeface="Verdana" pitchFamily="34" charset="0"/>
              </a:rPr>
              <a:t>	-PH-METRIJA</a:t>
            </a:r>
            <a:r>
              <a:rPr lang="sr-Latn-CS" b="1" i="1" dirty="0">
                <a:latin typeface="Verdana" pitchFamily="34" charset="0"/>
              </a:rPr>
              <a:t> (AHLORHIDRIJA),</a:t>
            </a:r>
            <a:r>
              <a:rPr lang="sr-Latn-CS" b="1" i="1" dirty="0">
                <a:solidFill>
                  <a:srgbClr val="FFFFCC"/>
                </a:solidFill>
                <a:latin typeface="Verdana" pitchFamily="34" charset="0"/>
              </a:rPr>
              <a:t> </a:t>
            </a:r>
            <a:r>
              <a:rPr lang="sr-Latn-CS" b="1" i="1" dirty="0">
                <a:solidFill>
                  <a:schemeClr val="accent1"/>
                </a:solidFill>
                <a:latin typeface="Verdana" pitchFamily="34" charset="0"/>
              </a:rPr>
              <a:t>CITOLOGIJA </a:t>
            </a:r>
            <a:r>
              <a:rPr lang="sr-Latn-CS" b="1" i="1" dirty="0">
                <a:solidFill>
                  <a:srgbClr val="FFFFCC"/>
                </a:solidFill>
                <a:latin typeface="Verdana" pitchFamily="34" charset="0"/>
              </a:rPr>
              <a:t>	</a:t>
            </a:r>
            <a:r>
              <a:rPr lang="sr-Latn-CS" b="1" i="1" dirty="0">
                <a:latin typeface="Verdana" pitchFamily="34" charset="0"/>
              </a:rPr>
              <a:t>ŽELUDAČNOG SOKA (PAPANIKOLAU), OKULTNO KRVAVLJENJE,</a:t>
            </a:r>
            <a:r>
              <a:rPr lang="en-US" b="1" i="1" dirty="0">
                <a:latin typeface="Verdana" pitchFamily="34" charset="0"/>
              </a:rPr>
              <a:t> BOAS-OPLER-</a:t>
            </a:r>
            <a:r>
              <a:rPr lang="en-US" b="1" i="1" dirty="0" err="1">
                <a:latin typeface="Verdana" pitchFamily="34" charset="0"/>
              </a:rPr>
              <a:t>ovi</a:t>
            </a:r>
            <a:r>
              <a:rPr lang="en-US" b="1" i="1" dirty="0">
                <a:latin typeface="Verdana" pitchFamily="34" charset="0"/>
              </a:rPr>
              <a:t> BACILI,</a:t>
            </a:r>
            <a:r>
              <a:rPr lang="sr-Latn-RS" b="1" i="1" dirty="0">
                <a:latin typeface="Verdana" pitchFamily="34" charset="0"/>
              </a:rPr>
              <a:t> </a:t>
            </a:r>
            <a:r>
              <a:rPr lang="sr-Latn-CS" b="1" i="1" dirty="0">
                <a:solidFill>
                  <a:schemeClr val="accent1"/>
                </a:solidFill>
                <a:latin typeface="Verdana" pitchFamily="34" charset="0"/>
              </a:rPr>
              <a:t>GASTROSKOPIJA I BIOPSIJA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b="1" i="1" dirty="0">
                <a:solidFill>
                  <a:schemeClr val="folHlink"/>
                </a:solidFill>
                <a:latin typeface="Verdana" pitchFamily="34" charset="0"/>
              </a:rPr>
              <a:t>	-ZNACI INOPERABILNOSTI</a:t>
            </a:r>
            <a:r>
              <a:rPr lang="sr-Latn-CS" b="1" i="1" dirty="0">
                <a:latin typeface="Verdana" pitchFamily="34" charset="0"/>
              </a:rPr>
              <a:t>  (PALPABILNI TUMOR, EHO 	JETRE I ABDOMENA, CT ABODMENA, ASCITES)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sr-Latn-CS" b="1" i="1" dirty="0">
                <a:solidFill>
                  <a:schemeClr val="hlink"/>
                </a:solidFill>
                <a:latin typeface="Verdana" pitchFamily="34" charset="0"/>
              </a:rPr>
              <a:t>TERAPIJA KŽ: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b="1" i="1" dirty="0">
                <a:solidFill>
                  <a:schemeClr val="tx2"/>
                </a:solidFill>
                <a:latin typeface="Verdana" pitchFamily="34" charset="0"/>
              </a:rPr>
              <a:t>	-ONKOLOŠKI MULTIDISCIPLINARNI PRISTUP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b="1" i="1" dirty="0">
                <a:solidFill>
                  <a:schemeClr val="tx2"/>
                </a:solidFill>
                <a:latin typeface="Verdana" pitchFamily="34" charset="0"/>
              </a:rPr>
              <a:t>	-GRANICE RESEKCIJE RAZLIKUJU SE PREMA VRSTI  I 	LOKALIZACIJI TUMORA (1-5 </a:t>
            </a:r>
            <a:r>
              <a:rPr lang="en-US" b="1" i="1" dirty="0">
                <a:solidFill>
                  <a:schemeClr val="tx2"/>
                </a:solidFill>
                <a:latin typeface="Verdana" pitchFamily="34" charset="0"/>
              </a:rPr>
              <a:t>c</a:t>
            </a:r>
            <a:r>
              <a:rPr lang="sr-Latn-CS" b="1" i="1" dirty="0">
                <a:solidFill>
                  <a:schemeClr val="tx2"/>
                </a:solidFill>
                <a:latin typeface="Verdana" pitchFamily="34" charset="0"/>
              </a:rPr>
              <a:t>m.</a:t>
            </a:r>
            <a:r>
              <a:rPr lang="en-US" b="1" i="1" dirty="0">
                <a:solidFill>
                  <a:schemeClr val="tx2"/>
                </a:solidFill>
                <a:latin typeface="Verdana" pitchFamily="34" charset="0"/>
              </a:rPr>
              <a:t>)</a:t>
            </a:r>
            <a:r>
              <a:rPr lang="sr-Latn-CS" b="1" i="1" dirty="0">
                <a:solidFill>
                  <a:schemeClr val="tx2"/>
                </a:solidFill>
                <a:latin typeface="Verdana" pitchFamily="34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  <a:defRPr/>
            </a:pPr>
            <a:endParaRPr lang="sr-Latn-CS" sz="2000" b="1" i="1" dirty="0">
              <a:solidFill>
                <a:schemeClr val="hlink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B3E7093-5C42-45B5-ADFC-914225E46D0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077200" y="6245225"/>
            <a:ext cx="2286000" cy="476250"/>
          </a:xfrm>
        </p:spPr>
        <p:txBody>
          <a:bodyPr rtlCol="0"/>
          <a:lstStyle/>
          <a:p>
            <a:pPr>
              <a:defRPr/>
            </a:pPr>
            <a:fld id="{6C70CEBF-7ACF-407A-94A6-F2FBB643A2DC}" type="slidenum">
              <a:rPr lang="sr-Latn-CS">
                <a:solidFill>
                  <a:schemeClr val="tx1">
                    <a:alpha val="65000"/>
                  </a:schemeClr>
                </a:solidFill>
                <a:latin typeface="Arial" charset="0"/>
              </a:rPr>
              <a:pPr>
                <a:defRPr/>
              </a:pPr>
              <a:t>53</a:t>
            </a:fld>
            <a:endParaRPr lang="sr-Latn-CS">
              <a:solidFill>
                <a:schemeClr val="tx1">
                  <a:alpha val="65000"/>
                </a:schemeClr>
              </a:solidFill>
              <a:latin typeface="Arial" charset="0"/>
            </a:endParaRPr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0E666E31-17E0-4CC4-B37E-217F8CE956A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1"/>
            <a:ext cx="9144000" cy="836613"/>
          </a:xfrm>
        </p:spPr>
        <p:txBody>
          <a:bodyPr/>
          <a:lstStyle/>
          <a:p>
            <a:pPr algn="ctr"/>
            <a:r>
              <a:rPr lang="sr-Latn-CS" altLang="en-US" sz="5400" b="1" i="1">
                <a:solidFill>
                  <a:srgbClr val="FF0000"/>
                </a:solidFill>
                <a:latin typeface="Verdana" panose="020B0604030504040204" pitchFamily="34" charset="0"/>
                <a:cs typeface="Tunga" panose="020B0502040204020203" pitchFamily="34" charset="0"/>
              </a:rPr>
              <a:t>LEČENJE  KŽ</a:t>
            </a:r>
          </a:p>
        </p:txBody>
      </p:sp>
      <p:sp>
        <p:nvSpPr>
          <p:cNvPr id="112643" name="Rectangle 3">
            <a:extLst>
              <a:ext uri="{FF2B5EF4-FFF2-40B4-BE49-F238E27FC236}">
                <a16:creationId xmlns:a16="http://schemas.microsoft.com/office/drawing/2014/main" id="{5B4EE91F-AE39-4E3A-8717-09DA0F3F1FA4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25625" y="765175"/>
            <a:ext cx="8540750" cy="575945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sr-Latn-CS" sz="1600" b="1" i="1" dirty="0">
              <a:latin typeface="Verdana" pitchFamily="34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1.- </a:t>
            </a:r>
            <a:r>
              <a:rPr lang="sr-Latn-CS" sz="2000" b="1" i="1" dirty="0">
                <a:solidFill>
                  <a:srgbClr val="FC3C1C"/>
                </a:solidFill>
                <a:latin typeface="Verdana" pitchFamily="34" charset="0"/>
              </a:rPr>
              <a:t>PALIJATIVNE</a:t>
            </a:r>
            <a:r>
              <a:rPr lang="sr-Latn-CS" sz="2000" b="1" i="1" dirty="0">
                <a:latin typeface="Verdana" pitchFamily="34" charset="0"/>
              </a:rPr>
              <a:t> SU: GEA-e KOD STENOZE PILORUSA INOPERABILNIM TUMOROM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2.- </a:t>
            </a:r>
            <a:r>
              <a:rPr lang="sr-Latn-CS" sz="2000" b="1" i="1" dirty="0">
                <a:solidFill>
                  <a:srgbClr val="FC3C1C"/>
                </a:solidFill>
                <a:latin typeface="Verdana" pitchFamily="34" charset="0"/>
              </a:rPr>
              <a:t>DONJI DEO ŽELUCA:</a:t>
            </a:r>
            <a:r>
              <a:rPr lang="sr-Latn-CS" sz="2000" b="1" i="1" dirty="0">
                <a:latin typeface="Verdana" pitchFamily="34" charset="0"/>
              </a:rPr>
              <a:t> SUBTOTALNA 	GASTREKTOMIJA + </a:t>
            </a:r>
            <a:r>
              <a:rPr lang="en-US" sz="2000" b="1" i="1" dirty="0">
                <a:latin typeface="Verdana" pitchFamily="34" charset="0"/>
              </a:rPr>
              <a:t>	</a:t>
            </a:r>
            <a:r>
              <a:rPr lang="sr-Latn-CS" sz="2000" b="1" i="1" dirty="0">
                <a:latin typeface="Verdana" pitchFamily="34" charset="0"/>
              </a:rPr>
              <a:t>SISTEMATSKA LIMFADENEKTOMIJA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3.- </a:t>
            </a:r>
            <a:r>
              <a:rPr lang="sr-Latn-CS" sz="2000" b="1" i="1" dirty="0">
                <a:solidFill>
                  <a:srgbClr val="FC3C1C"/>
                </a:solidFill>
                <a:latin typeface="Verdana" pitchFamily="34" charset="0"/>
              </a:rPr>
              <a:t>GORNJA I SREDNJA TREĆINA ŽELUCA:  </a:t>
            </a:r>
            <a:r>
              <a:rPr lang="sr-Latn-CS" sz="2000" b="1" i="1" dirty="0">
                <a:latin typeface="Verdana" pitchFamily="34" charset="0"/>
              </a:rPr>
              <a:t>6-8 cm. OD 	MAKROSKOPSKE IVICE TUMORA (TOTALNA GASTREKTOMIJA+DISTALNA EZOFAGEKTOMIJA+OMENTEKTOMIJA+LIMFADENEKTOMIJA+SPLENEKTOMIJA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4.- </a:t>
            </a:r>
            <a:r>
              <a:rPr lang="sr-Latn-CS" sz="2000" b="1" i="1" dirty="0">
                <a:solidFill>
                  <a:srgbClr val="FC3C1C"/>
                </a:solidFill>
                <a:latin typeface="Verdana" pitchFamily="34" charset="0"/>
              </a:rPr>
              <a:t>SUBTOTALNA GASTREKTOMIJA:</a:t>
            </a:r>
            <a:r>
              <a:rPr lang="sr-Latn-CS" sz="2000" b="1" i="1" dirty="0">
                <a:latin typeface="Verdana" pitchFamily="34" charset="0"/>
              </a:rPr>
              <a:t> SAMO ZA ANTRALNI TUMOR INTESTINALNOG TIPA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000" b="1" i="1" dirty="0">
                <a:latin typeface="Verdana" pitchFamily="34" charset="0"/>
              </a:rPr>
              <a:t>5.- </a:t>
            </a:r>
            <a:r>
              <a:rPr lang="sr-Latn-CS" sz="2000" b="1" i="1" dirty="0">
                <a:solidFill>
                  <a:srgbClr val="FC3C1C"/>
                </a:solidFill>
                <a:latin typeface="Verdana" pitchFamily="34" charset="0"/>
              </a:rPr>
              <a:t>REKONSTRUKCIJE ŽELUDAČNOG REZERVOARA</a:t>
            </a:r>
          </a:p>
          <a:p>
            <a:pPr>
              <a:buFont typeface="Wingdings" pitchFamily="2" charset="2"/>
              <a:buNone/>
              <a:defRPr/>
            </a:pPr>
            <a:r>
              <a:rPr lang="sr-Latn-CS" sz="2000" b="1" i="1" dirty="0">
                <a:solidFill>
                  <a:srgbClr val="FC3C1C"/>
                </a:solidFill>
                <a:latin typeface="Verdana" pitchFamily="34" charset="0"/>
              </a:rPr>
              <a:t>	</a:t>
            </a:r>
          </a:p>
        </p:txBody>
      </p:sp>
    </p:spTree>
  </p:cSld>
  <p:clrMapOvr>
    <a:masterClrMapping/>
  </p:clrMapOvr>
  <p:transition>
    <p:checker dir="vert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FDDA61B-CFF0-4068-A6F7-4B7E6D38C8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en-US" sz="2800" b="1">
                <a:solidFill>
                  <a:srgbClr val="FFFF00"/>
                </a:solidFill>
              </a:rPr>
              <a:t>	</a:t>
            </a:r>
            <a:endParaRPr lang="en-US" altLang="en-US" sz="3600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775EE39D-6A84-40B3-BB3B-A85D22C5CC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RS" altLang="en-US" sz="2400"/>
          </a:p>
        </p:txBody>
      </p:sp>
      <p:pic>
        <p:nvPicPr>
          <p:cNvPr id="9220" name="Picture 4" descr="G:\LISKE\RAZNO\canovic\sl_03.gif">
            <a:extLst>
              <a:ext uri="{FF2B5EF4-FFF2-40B4-BE49-F238E27FC236}">
                <a16:creationId xmlns:a16="http://schemas.microsoft.com/office/drawing/2014/main" id="{8D653390-1FAD-4452-872F-13FE868FF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51CED790-4425-4CF9-AF22-33A46A9AF8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en-US" sz="2400" b="1">
                <a:solidFill>
                  <a:srgbClr val="FFFF00"/>
                </a:solidFill>
              </a:rPr>
              <a:t>	</a:t>
            </a:r>
            <a:endParaRPr lang="sr-Latn-CS" altLang="en-US" sz="3600" b="1">
              <a:solidFill>
                <a:srgbClr val="FFFF00"/>
              </a:solidFill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318BAE1-DFCB-4BAD-A4EF-6DC55A5A960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057400" y="1600200"/>
            <a:ext cx="81534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</a:endParaRPr>
          </a:p>
        </p:txBody>
      </p:sp>
      <p:pic>
        <p:nvPicPr>
          <p:cNvPr id="10244" name="Picture 4" descr="G:\LISKE\RAZNO\canovic\sl_04.jpg">
            <a:extLst>
              <a:ext uri="{FF2B5EF4-FFF2-40B4-BE49-F238E27FC236}">
                <a16:creationId xmlns:a16="http://schemas.microsoft.com/office/drawing/2014/main" id="{F0637702-5B15-49E3-9D46-9BE2137DA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78057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C1BAF679-AF84-4486-8016-F4A3539A9D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pPr eaLnBrk="1" hangingPunct="1"/>
            <a:r>
              <a:rPr lang="sr-Cyrl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ФИЗИОЛОГИЈА</a:t>
            </a:r>
            <a:r>
              <a:rPr lang="sr-Latn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ТАНКОГ</a:t>
            </a:r>
            <a:r>
              <a:rPr lang="sr-Latn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en-US" altLang="en-US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C69DA2B-F567-486E-9CC8-12169E84F32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600200"/>
            <a:ext cx="9144000" cy="5257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МОТИЛИТЕТ</a:t>
            </a:r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ДИГЕСТИЈА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АПСОРПЦИЈА</a:t>
            </a:r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ЕНДОКРИНА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ФУНКЦИЈА</a:t>
            </a:r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ИМУНОЛОШКА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ФУНКЦИЈА</a:t>
            </a:r>
            <a:endParaRPr lang="en-U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D035DEC8-5A3B-42C3-89F7-D4849DFDAD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712788"/>
          </a:xfrm>
        </p:spPr>
        <p:txBody>
          <a:bodyPr/>
          <a:lstStyle/>
          <a:p>
            <a:pPr eaLnBrk="1" hangingPunct="1"/>
            <a:r>
              <a:rPr lang="sr-Cyrl-CS" altLang="en-US" sz="32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ЕНДОКРИНА</a:t>
            </a:r>
            <a:r>
              <a:rPr lang="sr-Latn-CS" altLang="en-US" sz="32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ФУНКЦИЈА</a:t>
            </a:r>
            <a:r>
              <a:rPr lang="sr-Latn-CS" altLang="en-US" sz="32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ТАНКОГ</a:t>
            </a:r>
            <a:r>
              <a:rPr lang="sr-Latn-CS" altLang="en-US" sz="32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2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en-US" altLang="en-US" sz="3200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F9DA17D-3568-409A-BA1B-8090F3F6557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838200"/>
            <a:ext cx="9144000" cy="6019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SEKRETIN (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HOLECISTOKININ GIP (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ENTEROGLUKAGON (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VIP (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MOTILIN (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BOMBESIN (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SOMATOSTATIN (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NEUROTENZIN (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PYY (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en-U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endParaRPr lang="en-US" altLang="en-US" sz="1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A95D53E4-D206-4F59-B8A8-85C5B8C615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1"/>
            <a:ext cx="9144000" cy="1420813"/>
          </a:xfrm>
        </p:spPr>
        <p:txBody>
          <a:bodyPr/>
          <a:lstStyle/>
          <a:p>
            <a:pPr eaLnBrk="1" hangingPunct="1"/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ЕТИОЛОГИЈА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CROHN</a:t>
            </a:r>
            <a:r>
              <a:rPr lang="en-U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endParaRPr lang="en-US" altLang="en-US" sz="3600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030B161F-1915-4420-91CB-1C98A8D510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600200"/>
            <a:ext cx="9144000" cy="5257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ИНФЕКЦИЈА</a:t>
            </a:r>
            <a:r>
              <a:rPr lang="sr-Latn-CS" altLang="en-US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Latn-CS" altLang="en-US" b="1" i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Mycobacterium paratuberculosis et avium,Yersinia enterocolitica</a:t>
            </a:r>
            <a:r>
              <a:rPr lang="sr-Latn-CS" altLang="en-US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CS" altLang="en-US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ВИРУСИ</a:t>
            </a:r>
            <a:endParaRPr lang="sr-Latn-CS" altLang="en-US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ИМУНОЛОШКЕ АБНОРМАЛНОСТИ</a:t>
            </a:r>
            <a:endParaRPr lang="sr-Latn-CS" altLang="en-US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ГЕНЕТСКИ ФАКТОР</a:t>
            </a:r>
            <a:endParaRPr lang="sr-Latn-CS" altLang="en-US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ЉУДСКЕ ОКОЛИНЕ И ДРУГО</a:t>
            </a:r>
            <a:endParaRPr lang="en-US" altLang="en-US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7531A37F-4B23-4E17-A659-AC5998DED4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pPr eaLnBrk="1" hangingPunct="1"/>
            <a:r>
              <a:rPr lang="sr-Latn-CS" altLang="en-US" sz="2800" b="1">
                <a:solidFill>
                  <a:srgbClr val="FFFF00"/>
                </a:solidFill>
              </a:rPr>
              <a:t>	</a:t>
            </a:r>
            <a:r>
              <a:rPr lang="sr-Cyrl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КОМПЛИКАЦИЈЕ</a:t>
            </a:r>
            <a:r>
              <a:rPr lang="sr-Latn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CROHN</a:t>
            </a:r>
            <a:r>
              <a:rPr lang="sr-Cyrl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ОВЕ</a:t>
            </a:r>
            <a:r>
              <a:rPr lang="sr-Latn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endParaRPr lang="en-US" altLang="en-US" sz="2800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58FE9952-DE55-4B20-AEA1-D6064DD329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447800"/>
            <a:ext cx="91440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ОПСТРУКЦИЈА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ПАРЦИЈАЛНА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КОМПЛЕТНА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СЛОБОДНА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ПЕРФОРАЦИЈА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ТРБУШНУ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ДУПЉУ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ФИСТУЛЕ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ИНТРААБДОМИНАЛНИ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АБСЦЕСИ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ТОКСИЧНИ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МЕГАКОЛОН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дилатација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осетљивост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леукоцитоза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инциденца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седам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већа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ПЕРИАНАЛНА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ОБОЛЕЊА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ЕКСТРАИНТЕСТИНАЛНЕ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КОМПЛИКАЦИЈЕ</a:t>
            </a:r>
            <a:r>
              <a:rPr lang="sr-Latn-CS" altLang="en-US" sz="1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sr-Cyrl-CS" altLang="en-US" sz="1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Latn-CS" altLang="en-US" sz="1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30 % </a:t>
            </a:r>
            <a:r>
              <a:rPr lang="sr-Cyrl-CS" altLang="en-US" sz="1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sr-Latn-CS" altLang="en-US" sz="1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en-US" altLang="en-US" sz="1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>
            <a:extLst>
              <a:ext uri="{FF2B5EF4-FFF2-40B4-BE49-F238E27FC236}">
                <a16:creationId xmlns:a16="http://schemas.microsoft.com/office/drawing/2014/main" id="{60246FB2-7DEC-4221-8085-5F3354B8A133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1825625" y="1143000"/>
            <a:ext cx="8662988" cy="5715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609600" indent="-609600" algn="ctr">
              <a:buNone/>
            </a:pP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ДЕЦА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МЛАЂА ОД 3 год.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)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ОДРАСЛИ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СТАРЕ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ОСОБЕ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НЕ</a:t>
            </a:r>
            <a:r>
              <a:rPr lang="sr-Cyrl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УРОЛОШКИ</a:t>
            </a:r>
            <a:r>
              <a:rPr lang="sr-Latn-C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600" b="1" i="1">
                <a:latin typeface="Verdana" panose="020B0604030504040204" pitchFamily="34" charset="0"/>
                <a:cs typeface="Times New Roman" panose="02020603050405020304" pitchFamily="18" charset="0"/>
              </a:rPr>
              <a:t>БОЛЕСНИЦИ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)</a:t>
            </a:r>
            <a:endParaRPr lang="sr-Cyrl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>
              <a:buNone/>
            </a:pPr>
            <a:endParaRPr lang="sr-Cyrl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>
              <a:buNone/>
            </a:pP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ЗНАЦИ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(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ДИСФАГИЈА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БОЛ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РЕСПИРАТОРНЕ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	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СМЕТЊЕ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)</a:t>
            </a:r>
            <a:endParaRPr lang="sr-Cyrl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/>
            <a:endParaRPr lang="sr-Latn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>
              <a:buNone/>
            </a:pP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ДИЈАГНОСТИКА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(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РЕНДГЕН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ЕНДОСКОПИЈА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)</a:t>
            </a:r>
            <a:endParaRPr lang="sr-Cyrl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/>
            <a:endParaRPr lang="sr-Latn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>
              <a:buNone/>
            </a:pP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КОМПЛИКАЦИЈЕ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 (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ЗАПАЉЕЊЕ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ПЕРФОРАЦИЈА</a:t>
            </a:r>
            <a:endParaRPr lang="sr-Cyrl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>
              <a:buNone/>
            </a:pP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МЕДИЈАСТИНИТИС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ТРАХЕОЕЗОФАГЕАЛНА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ФИСТУЛА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)</a:t>
            </a:r>
            <a:endParaRPr lang="sr-Cyrl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>
              <a:buNone/>
            </a:pPr>
            <a:endParaRPr lang="sr-Cyrl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/>
            <a:endParaRPr lang="sr-Latn-CS" altLang="en-US" sz="20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 algn="ctr">
              <a:buNone/>
            </a:pPr>
            <a:r>
              <a:rPr lang="en-U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ЛЕЧЕЊЕ</a:t>
            </a:r>
            <a:r>
              <a:rPr lang="sr-Latn-CS" altLang="en-US" sz="2400" b="1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ЕНДОСКОПСКО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ВАЂЕЊЕ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ОПЕРАТИВНО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ОДСТРАЊЕЊЕ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СУТУРА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	</a:t>
            </a:r>
            <a:r>
              <a:rPr lang="en-U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ЈЕДЊАКА</a:t>
            </a:r>
            <a:r>
              <a:rPr lang="sr-Latn-CS" altLang="en-US" sz="2000" b="1" i="1">
                <a:latin typeface="Verdana" panose="020B0604030504040204" pitchFamily="34" charset="0"/>
                <a:cs typeface="Times New Roman" panose="02020603050405020304" pitchFamily="18" charset="0"/>
              </a:rPr>
              <a:t> ) 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sr-Latn-CS" altLang="en-US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6CD435BE-C692-46D6-9F0B-E13FAEEFCAC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524000" y="1"/>
            <a:ext cx="9144000" cy="7143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СТРАНА </a:t>
            </a:r>
            <a:r>
              <a:rPr lang="sr-Latn-C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ТЕЛА</a:t>
            </a:r>
            <a:r>
              <a:rPr lang="sr-Latn-C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200" i="1">
                <a:latin typeface="Verdana" panose="020B0604030504040204" pitchFamily="34" charset="0"/>
                <a:cs typeface="Times New Roman" panose="02020603050405020304" pitchFamily="18" charset="0"/>
              </a:rPr>
              <a:t> ЈЕДЊАКА</a:t>
            </a:r>
            <a:endParaRPr lang="sr-Latn-CS" altLang="en-US" sz="3200" i="1"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292" name="Slide Number Placeholder 5">
            <a:extLst>
              <a:ext uri="{FF2B5EF4-FFF2-40B4-BE49-F238E27FC236}">
                <a16:creationId xmlns:a16="http://schemas.microsoft.com/office/drawing/2014/main" id="{AC1FB8AF-C58F-40E5-AAF0-E27E41041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AE6670D-3348-49D9-84A0-30698E3BA4A5}" type="slidenum">
              <a:rPr lang="sr-Latn-CS" altLang="en-US" sz="1200"/>
              <a:pPr eaLnBrk="1" hangingPunct="1"/>
              <a:t>6</a:t>
            </a:fld>
            <a:endParaRPr lang="sr-Latn-CS" altLang="en-US" sz="12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ED955F64-3D7F-41E3-A1EB-B29D72D07B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pPr eaLnBrk="1" hangingPunct="1"/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CROHN -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endParaRPr lang="en-US" altLang="en-US" sz="3600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10DE23B-DC8D-4A57-B808-579F69B747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600200"/>
            <a:ext cx="9144000" cy="5257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РАДИОГРАФСКИ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ентероклиза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en-U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ЕНДОСКОПСКИ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ректосигмоидоскопија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колоноскопија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en-U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ЦТ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</a:t>
            </a:r>
            <a:r>
              <a:rPr lang="sr-Latn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</a:t>
            </a:r>
            <a:endParaRPr lang="sr-Latn-CS" altLang="en-US" sz="28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400">
              <a:solidFill>
                <a:srgbClr val="FFFF00"/>
              </a:solidFill>
            </a:endParaRPr>
          </a:p>
          <a:p>
            <a:pPr eaLnBrk="1" hangingPunct="1"/>
            <a:endParaRPr lang="en-US" altLang="en-US" sz="24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B853C656-C474-44E4-A7A6-6699DAA84C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pPr eaLnBrk="1" hangingPunct="1"/>
            <a:r>
              <a:rPr lang="sr-Cyrl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МЕДИКАЛНИ</a:t>
            </a:r>
            <a:r>
              <a:rPr lang="sr-Latn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</a:t>
            </a:r>
            <a:r>
              <a:rPr lang="sr-Latn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КРОНОВЕ</a:t>
            </a:r>
            <a:r>
              <a:rPr lang="sr-Latn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endParaRPr lang="en-US" altLang="en-US" sz="2800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DB4067B7-6E56-47D0-963E-85A11140F17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600200"/>
            <a:ext cx="91440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ИНТРАЛУМИНАЛНИ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АНТИБИОТИЦИ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сулфасалазин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КОРТИКОСТЕРОИДИ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ИМУНОСУПРЕСИВНА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цитостатици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антагонист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-1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рецептора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моноклонална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антитела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зилеутон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инхибитор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липо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геназе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ТОТАЛНА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ПАРЕНТЕРАЛНА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НУТРИЦИЈА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(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дијареје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инфекције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итд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)</a:t>
            </a:r>
            <a:endParaRPr lang="en-U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4FC3FFCE-7B90-4BB7-8ADC-C33A4463F7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371600"/>
          </a:xfrm>
        </p:spPr>
        <p:txBody>
          <a:bodyPr/>
          <a:lstStyle/>
          <a:p>
            <a:pPr eaLnBrk="1" hangingPunct="1"/>
            <a:r>
              <a:rPr lang="sr-Cyrl-CS" altLang="en-US" sz="24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ОСТАЛА</a:t>
            </a:r>
            <a:r>
              <a:rPr lang="sr-Latn-CS" altLang="en-US" sz="24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ИНФЛАМАТОРНА</a:t>
            </a:r>
            <a:r>
              <a:rPr lang="sr-Latn-CS" altLang="en-US" sz="24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ОБОЛЕЊА</a:t>
            </a:r>
            <a:r>
              <a:rPr lang="sr-Latn-CS" altLang="en-US" sz="24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ТАНКОГ</a:t>
            </a:r>
            <a:r>
              <a:rPr lang="sr-Latn-CS" altLang="en-US" sz="24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en-US" altLang="en-US" sz="2400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51B5D1A4-758B-449A-994D-B9AD8D9A649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295400"/>
            <a:ext cx="9144000" cy="5562600"/>
          </a:xfrm>
        </p:spPr>
        <p:txBody>
          <a:bodyPr/>
          <a:lstStyle/>
          <a:p>
            <a:pPr eaLnBrk="1" hangingPunct="1"/>
            <a:endParaRPr lang="sr-Latn-CS" altLang="en-US" sz="2000" b="1">
              <a:solidFill>
                <a:srgbClr val="FFFF00"/>
              </a:solidFill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АКУТНИ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ИЛЕИТИС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ТУБЕРКОЛОЗНИ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ЕНТЕРИТИС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перфорација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опструкција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хеморагија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eaLnBrk="1" hangingPunct="1"/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ТИФОИДНИ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ЕНТЕРИТИС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( 10 – 20 %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хеморагија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; 2 %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перфорација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en-U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4A584CE3-7E61-4513-A933-1B3274E9B9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pPr eaLnBrk="1" hangingPunct="1"/>
            <a:r>
              <a:rPr lang="sr-Cyrl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ТАНКОГ</a:t>
            </a:r>
            <a:r>
              <a:rPr lang="sr-Latn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en-US" altLang="en-US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6E7FDF40-3755-4C29-AE05-9B8461B0CB0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600200"/>
            <a:ext cx="9144000" cy="52578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НЕОПЛАЗМЕ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--------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ретке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ПОРЕКЛО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-----------------------------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епително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мезенхимско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БЕНИГНИ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------------------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чешћи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МАНИФЕСТАЦИЈЕ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чешће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малигних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(75 - 85 % 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СЛИКА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--------------------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опструкција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хеморагија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ДИЈАГНОСТИКА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------------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ентероклиза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ендоскопија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0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EE3D6AC0-00C7-473B-9C5E-300059F64B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pPr eaLnBrk="1" hangingPunct="1"/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БЕНИГНИ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ТАНКОГ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en-US" altLang="en-US" sz="3600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D6DE73BB-31DC-4B1D-B5D3-AD300758BDA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600200"/>
            <a:ext cx="9144000" cy="5257800"/>
          </a:xfrm>
        </p:spPr>
        <p:txBody>
          <a:bodyPr/>
          <a:lstStyle/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( 35 % ) :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ВИЛОЗНИ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 b="1" i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BRUNNER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ОВИХ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ЖЛЕЗДА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ЛЕЈОМИОМИ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ЛИПОМИ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СОЛИТАРНИ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МУЛТИПЛИ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ХАМАРТОМИ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( 10 %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пацијената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имају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 b="1" i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PEUTZ  - JEGHERS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ов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  <a:p>
            <a:pPr lvl="1" eaLnBrk="1" hangingPunct="1"/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хемангиоми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фиброми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неурофрибоми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лимфангиоми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 </a:t>
            </a:r>
          </a:p>
          <a:p>
            <a:pPr lvl="1" eaLnBrk="1" hangingPunct="1"/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Tx/>
              <a:buNone/>
            </a:pPr>
            <a:endParaRPr lang="en-US" altLang="en-US" b="1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827E099C-4DF2-497C-9EAC-AD62DCF82F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pPr eaLnBrk="1" hangingPunct="1"/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МАЛИГНИ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ТУМОРИ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ТАНКОГ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en-US" altLang="en-US" sz="3600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7D64C71E-474E-486F-AB2E-8F25D3600D5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371600"/>
            <a:ext cx="9144000" cy="5486400"/>
          </a:xfrm>
        </p:spPr>
        <p:txBody>
          <a:bodyPr>
            <a:normAutofit fontScale="92500" lnSpcReduction="20000"/>
          </a:bodyPr>
          <a:lstStyle/>
          <a:p>
            <a:pPr marL="420624" indent="-384048"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v"/>
              <a:defRPr/>
            </a:pPr>
            <a:r>
              <a:rPr lang="sr-Cyrl-C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КАРЦИНОМ</a:t>
            </a:r>
            <a:r>
              <a:rPr lang="sr-Latn-C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50 %;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дуденум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јејунум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старост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50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=1 : 1</a:t>
            </a:r>
          </a:p>
          <a:p>
            <a:pPr marL="420624" indent="-384048">
              <a:lnSpc>
                <a:spcPct val="80000"/>
              </a:lnSpc>
              <a:buFont typeface="Wingdings 2"/>
              <a:buChar char=""/>
              <a:defRPr/>
            </a:pPr>
            <a:endParaRPr lang="sr-Latn-CS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v"/>
              <a:defRPr/>
            </a:pPr>
            <a:r>
              <a:rPr lang="sr-Cyrl-C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САРКОМ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 (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најчешћи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лејомиосарком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дуж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тан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шеста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дец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= 1 : 1</a:t>
            </a:r>
          </a:p>
          <a:p>
            <a:pPr marL="420624" indent="-384048">
              <a:lnSpc>
                <a:spcPct val="80000"/>
              </a:lnSpc>
              <a:buFont typeface="Wingdings 2"/>
              <a:buChar char=""/>
              <a:defRPr/>
            </a:pPr>
            <a:endParaRPr lang="sr-Latn-CS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v"/>
              <a:defRPr/>
            </a:pPr>
            <a:r>
              <a:rPr lang="sr-Cyrl-C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ЛИМФОМ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-10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15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% (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примарни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склопу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генерализоване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Dawson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критеријуми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примарни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тумор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sr-Latn-C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Периферна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лимфаденопатија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--------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endParaRPr lang="sr-Latn-CS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2)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РТГ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медијастинума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---------------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негативан</a:t>
            </a:r>
            <a:endParaRPr lang="sr-Latn-CS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3)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диференцијацијација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------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уредни</a:t>
            </a:r>
            <a:endParaRPr lang="sr-Latn-CS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4)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Лезија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-------------------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доминантна</a:t>
            </a:r>
            <a:endParaRPr lang="sr-Latn-CS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5)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Лезије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јетре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слезине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---------------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одсуствују</a:t>
            </a:r>
            <a:endParaRPr lang="en-US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en-US" sz="2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СИНДРОМ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Имунопролиферативна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танког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црева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 marL="420624" indent="-384048">
              <a:lnSpc>
                <a:spcPct val="80000"/>
              </a:lnSpc>
              <a:buNone/>
              <a:defRPr/>
            </a:pPr>
            <a:endParaRPr lang="sr-Latn-CS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v"/>
              <a:defRPr/>
            </a:pP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КАРЦИНОИД</a:t>
            </a:r>
            <a:r>
              <a:rPr lang="sr-Latn-C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420624" indent="-384048">
              <a:lnSpc>
                <a:spcPct val="80000"/>
              </a:lnSpc>
              <a:buNone/>
              <a:defRPr/>
            </a:pPr>
            <a:endParaRPr lang="sr-Latn-CS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lnSpc>
                <a:spcPct val="80000"/>
              </a:lnSpc>
              <a:buNone/>
              <a:defRPr/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39EC0AB7-50F7-4AB9-B7D4-90AD70F052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pPr eaLnBrk="1" hangingPunct="1"/>
            <a:r>
              <a:rPr lang="sr-Cyrl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КАРЦИНОИДНИ</a:t>
            </a:r>
            <a:r>
              <a:rPr lang="sr-Latn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</a:t>
            </a:r>
            <a:endParaRPr lang="en-US" altLang="en-US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C760C644-9123-4EC1-B882-AE6EB5B0EE2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600200"/>
            <a:ext cx="9144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ХЕПАТОМЕГАЛИЈА 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ДИЈАРЕЈА 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РУМЕНИЛО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80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ПАЦИЈЕНАТА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ВАЛВУЛАРНО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ОБОЉЕЊЕ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ДЕСНОГ</a:t>
            </a: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СРЦА</a:t>
            </a:r>
            <a:endParaRPr lang="sr-Latn-CS" altLang="en-US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ПАЦИЈЕНАТА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БРОХОКОНСТРИКЦИЈА</a:t>
            </a:r>
            <a:r>
              <a:rPr lang="en-US" altLang="en-US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ПАЦИЈЕНАТА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ПОУЗДАН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КАРЦИНОИДНИ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ПОВИШЕН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УРИНУ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sr-Cyrl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ХИДРОКСИИНДОЛЕАЦЕТИЧНЕ</a:t>
            </a:r>
            <a:r>
              <a:rPr lang="sr-Latn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КИСЕЛИНЕ</a:t>
            </a:r>
            <a:r>
              <a:rPr lang="sr-Latn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sr-Cyrl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sr-Cyrl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ХИАА </a:t>
            </a:r>
            <a:r>
              <a:rPr lang="sr-Latn-CS" altLang="en-US" sz="2000" b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sz="2400" b="1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61DB4A21-FA6B-43C0-9E57-7070AAF7C9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altLang="en-US"/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B2DB6528-8F51-4267-BE2D-4E09E7283B9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RS" altLang="en-US"/>
          </a:p>
        </p:txBody>
      </p:sp>
      <p:pic>
        <p:nvPicPr>
          <p:cNvPr id="47108" name="Picture 4" descr="G:\LISKE\RAZNO\canovic\sl_33.jpg">
            <a:extLst>
              <a:ext uri="{FF2B5EF4-FFF2-40B4-BE49-F238E27FC236}">
                <a16:creationId xmlns:a16="http://schemas.microsoft.com/office/drawing/2014/main" id="{8E2FEB89-1E8E-4C7B-8AAF-B083FC149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8153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A06250B6-D525-4A8E-9937-A405EE6B97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altLang="en-US"/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27817756-4698-4B7A-9194-811D0A7F5AA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RS" altLang="en-US"/>
          </a:p>
        </p:txBody>
      </p:sp>
      <p:pic>
        <p:nvPicPr>
          <p:cNvPr id="48132" name="Picture 4" descr="G:\LISKE\RAZNO\canovic\sl_34.jpg">
            <a:extLst>
              <a:ext uri="{FF2B5EF4-FFF2-40B4-BE49-F238E27FC236}">
                <a16:creationId xmlns:a16="http://schemas.microsoft.com/office/drawing/2014/main" id="{E9ED3926-8BEC-4554-94A1-92D7C4FE0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764" y="228600"/>
            <a:ext cx="4560887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FCCB7CEA-EC25-43BC-AFDD-622F00AFAB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altLang="en-US"/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762903C4-50A1-47E3-8E0C-3C1C006B4B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RS" altLang="en-US"/>
          </a:p>
        </p:txBody>
      </p:sp>
      <p:pic>
        <p:nvPicPr>
          <p:cNvPr id="49156" name="Picture 4" descr="G:\LISKE\RAZNO\canovic\sl_35.jpg">
            <a:extLst>
              <a:ext uri="{FF2B5EF4-FFF2-40B4-BE49-F238E27FC236}">
                <a16:creationId xmlns:a16="http://schemas.microsoft.com/office/drawing/2014/main" id="{087C8250-50C6-47B8-9AA9-A3D309A58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8229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Content Placeholder 4" descr="cow-foot-bone-in-esophagus.jpg">
            <a:extLst>
              <a:ext uri="{FF2B5EF4-FFF2-40B4-BE49-F238E27FC236}">
                <a16:creationId xmlns:a16="http://schemas.microsoft.com/office/drawing/2014/main" id="{CC0EFF6A-548B-4EF3-B82F-0EAD551618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1" y="142876"/>
            <a:ext cx="3230563" cy="38401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757CE5D-E35E-485C-9CC4-18B29A1B7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056F1B-EBC9-4812-86D7-B4338FC00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>
              <a:defRPr/>
            </a:pPr>
            <a:fld id="{7075D9DE-DD24-4EAA-A3E9-43E278D91782}" type="slidenum">
              <a:rPr lang="sr-Latn-CS">
                <a:solidFill>
                  <a:schemeClr val="tx1">
                    <a:alpha val="60000"/>
                  </a:schemeClr>
                </a:solidFill>
                <a:latin typeface="Arial" charset="0"/>
              </a:rPr>
              <a:pPr>
                <a:defRPr/>
              </a:pPr>
              <a:t>7</a:t>
            </a:fld>
            <a:endParaRPr lang="sr-Latn-CS">
              <a:solidFill>
                <a:schemeClr val="tx1">
                  <a:alpha val="60000"/>
                </a:schemeClr>
              </a:solidFill>
              <a:latin typeface="Arial" charset="0"/>
            </a:endParaRPr>
          </a:p>
        </p:txBody>
      </p:sp>
      <p:pic>
        <p:nvPicPr>
          <p:cNvPr id="13317" name="Picture 2" descr="C:\Documents and Settings\KCKG\My Documents\My Pictures\cow313arr.jpg">
            <a:extLst>
              <a:ext uri="{FF2B5EF4-FFF2-40B4-BE49-F238E27FC236}">
                <a16:creationId xmlns:a16="http://schemas.microsoft.com/office/drawing/2014/main" id="{1060537B-4E10-4200-A2B7-84EF9B985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6" y="142876"/>
            <a:ext cx="41433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3" descr="C:\Documents and Settings\KCKG\My Documents\My Pictures\rperini19.jpg">
            <a:extLst>
              <a:ext uri="{FF2B5EF4-FFF2-40B4-BE49-F238E27FC236}">
                <a16:creationId xmlns:a16="http://schemas.microsoft.com/office/drawing/2014/main" id="{F0652D90-6ADD-4318-A9B3-CA17B576D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6" y="4027489"/>
            <a:ext cx="3795713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4" descr="C:\Documents and Settings\KCKG\My Documents\My Pictures\5412717345688608.jpg">
            <a:extLst>
              <a:ext uri="{FF2B5EF4-FFF2-40B4-BE49-F238E27FC236}">
                <a16:creationId xmlns:a16="http://schemas.microsoft.com/office/drawing/2014/main" id="{527B5E58-2534-4147-B096-021D85B0F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3929064"/>
            <a:ext cx="4105275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8ABC753C-DA69-4192-9CA2-7353AA4A5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pPr eaLnBrk="1" hangingPunct="1"/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ОСТАЛА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ОБОЉЕЊА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ТАНКОГ</a:t>
            </a:r>
            <a:r>
              <a:rPr lang="sr-Latn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en-US" altLang="en-US" sz="3600" b="1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B4D2AADD-79D3-40E4-863D-1F90365AD0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0" y="1600200"/>
            <a:ext cx="9144000" cy="5257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КОНГЕНИТАЛНЕ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АБНОРМАЛНОСТИ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УЛЦЕРАЦИЈЕ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ТАНКОГ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ФИСТУЛЕ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ТАНКОГ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PNEUMATOSIS CISTOIDES INTESTINALIS</a:t>
            </a: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РАДИАЦИОНИ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ЕНТЕРИТИС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СЛЕПЕ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ВИЈУГЕ</a:t>
            </a: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КРАТКОГ</a:t>
            </a:r>
            <a:r>
              <a:rPr lang="sr-Latn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ЦРЕВА</a:t>
            </a:r>
            <a:endParaRPr lang="en-US" altLang="en-US" sz="20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>
            <a:extLst>
              <a:ext uri="{FF2B5EF4-FFF2-40B4-BE49-F238E27FC236}">
                <a16:creationId xmlns:a16="http://schemas.microsoft.com/office/drawing/2014/main" id="{4DF50B79-AEFA-4BCA-849F-F7380E0149D5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1825626" y="1285876"/>
            <a:ext cx="8842375" cy="51673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609600" indent="-609600">
              <a:buNone/>
            </a:pPr>
            <a:endParaRPr lang="sr-Latn-CS" altLang="en-US" sz="18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110000"/>
              </a:lnSpc>
              <a:buNone/>
            </a:pP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МЕХАНИЧКЕ</a:t>
            </a:r>
            <a:r>
              <a:rPr lang="sr-Latn-CS" altLang="en-US" sz="2400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>
                <a:latin typeface="Verdan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ОРУЂЕМ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ОРУЖЈЕМ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ЧЕШЋЕ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РАТУ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)</a:t>
            </a:r>
            <a:endParaRPr lang="sr-Cyrl-CS" altLang="en-US" sz="1800" b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110000"/>
              </a:lnSpc>
              <a:buNone/>
            </a:pPr>
            <a:endParaRPr lang="sr-Cyrl-CS" altLang="en-US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110000"/>
              </a:lnSpc>
              <a:buNone/>
            </a:pP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ХЕМИЈСКЕ</a:t>
            </a:r>
            <a:r>
              <a:rPr lang="sr-Latn-CS" altLang="en-US" sz="2400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КИСЕЛИНЕ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БАЗЕ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)</a:t>
            </a:r>
            <a:endParaRPr lang="sr-Cyrl-CS" altLang="en-US" sz="1800" b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110000"/>
              </a:lnSpc>
              <a:buNone/>
            </a:pPr>
            <a:endParaRPr lang="sr-Cyrl-CS" altLang="en-US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110000"/>
              </a:lnSpc>
              <a:buNone/>
            </a:pPr>
            <a:endParaRPr lang="sr-Cyrl-CS" altLang="en-US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110000"/>
              </a:lnSpc>
              <a:buNone/>
            </a:pPr>
            <a:endParaRPr lang="sr-Cyrl-CS" altLang="en-US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ОТВОРЕНЕ</a:t>
            </a:r>
            <a:r>
              <a:rPr lang="sr-Cyrl-CS" altLang="en-US" sz="2400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ВАТРЕНО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ОРУЖЈЕ</a:t>
            </a:r>
            <a:r>
              <a:rPr lang="sr-Cyrl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УСТРЕЛИНЕ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sr-Cyrl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ПРОСТРЕЛИНЕ</a:t>
            </a:r>
            <a:endParaRPr lang="sr-Cyrl-CS" altLang="en-US" sz="1800" b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ХЛАДНО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ОРУЖЈЕ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–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СЕКОТИНЕ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УБОДИНЕ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ПРОБОДИНЕ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  <a:p>
            <a:pPr marL="609600" indent="-609600">
              <a:buNone/>
            </a:pPr>
            <a:endParaRPr lang="sr-Latn-CS" altLang="en-US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150000"/>
              </a:lnSpc>
              <a:buNone/>
            </a:pPr>
            <a:r>
              <a:rPr lang="sr-Cyrl-CS" altLang="en-US" sz="1800">
                <a:latin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З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АТВОРЕНЕ</a:t>
            </a:r>
            <a:r>
              <a:rPr lang="sr-Latn-CS" altLang="en-US" sz="1800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ЈАТРОГЕНЕ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ПОВРЕДЕ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СТРАНА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ТЕЛА</a:t>
            </a:r>
            <a:r>
              <a:rPr lang="sr-Latn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КОРОЗИЈЕ</a:t>
            </a:r>
            <a:endParaRPr lang="sr-Latn-CS" altLang="en-US" sz="1800" b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150000"/>
              </a:lnSpc>
              <a:buNone/>
            </a:pPr>
            <a:endParaRPr lang="sr-Latn-CS" altLang="en-US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110000"/>
              </a:lnSpc>
              <a:buNone/>
            </a:pPr>
            <a:endParaRPr lang="sr-Latn-CS" altLang="en-US" sz="1800" b="1" i="1"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8482" name="Rectangle 2">
            <a:extLst>
              <a:ext uri="{FF2B5EF4-FFF2-40B4-BE49-F238E27FC236}">
                <a16:creationId xmlns:a16="http://schemas.microsoft.com/office/drawing/2014/main" id="{26FA1741-01CD-45AF-A7F3-0D7B6DA8C09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274638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x-none" sz="3200" i="1">
                <a:latin typeface="Verdana" pitchFamily="34" charset="0"/>
                <a:cs typeface="Times New Roman" pitchFamily="18" charset="0"/>
              </a:rPr>
              <a:t>ПОВРЕД</a:t>
            </a:r>
            <a:r>
              <a:rPr lang="sr-Cyrl-CS" sz="3200" i="1" dirty="0">
                <a:latin typeface="Verdana" pitchFamily="34" charset="0"/>
                <a:cs typeface="Times New Roman" pitchFamily="18" charset="0"/>
              </a:rPr>
              <a:t>Е </a:t>
            </a:r>
            <a:r>
              <a:rPr lang="sr-Latn-CS" sz="3200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3200" i="1" dirty="0">
                <a:latin typeface="Verdana" pitchFamily="34" charset="0"/>
                <a:cs typeface="Times New Roman" pitchFamily="18" charset="0"/>
              </a:rPr>
              <a:t>ЈЕДЊАКА</a:t>
            </a:r>
            <a:endParaRPr lang="sr-Latn-CS" sz="3200" i="1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4340" name="Slide Number Placeholder 5">
            <a:extLst>
              <a:ext uri="{FF2B5EF4-FFF2-40B4-BE49-F238E27FC236}">
                <a16:creationId xmlns:a16="http://schemas.microsoft.com/office/drawing/2014/main" id="{284EF38B-6C24-45D6-B991-C1E7D6831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3AC44B9-0344-474A-A7CF-26ECA72ECEC6}" type="slidenum">
              <a:rPr lang="sr-Latn-CS" altLang="en-US" sz="1200"/>
              <a:pPr eaLnBrk="1" hangingPunct="1"/>
              <a:t>8</a:t>
            </a:fld>
            <a:endParaRPr lang="sr-Latn-CS" altLang="en-US" sz="1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>
            <a:extLst>
              <a:ext uri="{FF2B5EF4-FFF2-40B4-BE49-F238E27FC236}">
                <a16:creationId xmlns:a16="http://schemas.microsoft.com/office/drawing/2014/main" id="{4E01CEC6-81A3-4F31-AD6A-24127E552B80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 bwMode="auto">
          <a:xfrm>
            <a:off x="1703389" y="1285876"/>
            <a:ext cx="8713787" cy="5572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609600" indent="-609600">
              <a:buNone/>
            </a:pPr>
            <a:r>
              <a:rPr lang="sr-Cyrl-CS" altLang="en-US" sz="1800" b="1">
                <a:latin typeface="Verdana" panose="020B0604030504040204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СЕКОТИНЕ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УБОДИНЕ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ПРОБОДИНЕ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ПРОСТРЕЛИНЕ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УСТРЕЛИНЕ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u="sng">
                <a:latin typeface="Verdana" panose="020B0604030504040204" pitchFamily="34" charset="0"/>
                <a:cs typeface="Times New Roman" panose="02020603050405020304" pitchFamily="18" charset="0"/>
              </a:rPr>
              <a:t>ВРАТА</a:t>
            </a:r>
            <a:r>
              <a:rPr lang="sr-Latn-CS" altLang="en-US" sz="2400" b="1" u="sng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endParaRPr lang="sr-Cyrl-CS" altLang="en-US" sz="1800" b="1" u="sng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Cyrl-CS" altLang="en-US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ПРАТЕЋЕ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ПОВРЕДЕ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ЛАРИНКСА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ТРАХЕЈЕ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КРВНИХ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СУДОВА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)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САЛИВАРНА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ФИСТУЛА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ПОТКОЖНИ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ЕМФИЗЕМ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ДУБОКА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ФЛЕГМОНА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ВРАТА</a:t>
            </a:r>
            <a:endParaRPr lang="sr-Cyrl-CS" altLang="en-US" sz="1800" b="1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Latn-CS" altLang="en-US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УБОДИНЕ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ПРОСТРЕЛИНЕ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ЈЕДЊАКА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24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400" b="1" u="sng">
                <a:latin typeface="Verdana" panose="020B0604030504040204" pitchFamily="34" charset="0"/>
                <a:cs typeface="Times New Roman" panose="02020603050405020304" pitchFamily="18" charset="0"/>
              </a:rPr>
              <a:t>МЕДИЈАСТИНУМУ</a:t>
            </a:r>
            <a:r>
              <a:rPr lang="sr-Latn-CS" altLang="en-US" sz="2400" b="1" u="sng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endParaRPr lang="sr-Cyrl-CS" altLang="en-US" sz="1800" b="1" u="sng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endParaRPr lang="sr-Cyrl-CS" altLang="en-US" sz="1800"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МЕДИЈАСТИНИТИС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АНАЕРОБНОГ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ТИПА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ТЕШКО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СТАЊЕ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ПНЕУМОМЕДИЈАСТИНУМ</a:t>
            </a:r>
            <a:r>
              <a:rPr lang="sr-Latn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,</a:t>
            </a:r>
            <a:r>
              <a:rPr lang="en-U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ФЕБРИЛНОСТ</a:t>
            </a:r>
            <a:r>
              <a:rPr lang="sr-Cyrl-CS" altLang="en-US" sz="2000" b="1">
                <a:latin typeface="Verdana" panose="020B0604030504040204" pitchFamily="34" charset="0"/>
                <a:cs typeface="Times New Roman" panose="02020603050405020304" pitchFamily="18" charset="0"/>
              </a:rPr>
              <a:t>,СЕПСА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altLang="en-US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506" name="Rectangle 2">
            <a:extLst>
              <a:ext uri="{FF2B5EF4-FFF2-40B4-BE49-F238E27FC236}">
                <a16:creationId xmlns:a16="http://schemas.microsoft.com/office/drawing/2014/main" id="{E7A1AB12-ADB4-48A2-9C20-44D98AD9F124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24000" y="285751"/>
            <a:ext cx="9144000" cy="1071563"/>
          </a:xfrm>
        </p:spPr>
        <p:txBody>
          <a:bodyPr/>
          <a:lstStyle/>
          <a:p>
            <a:pPr>
              <a:defRPr/>
            </a:pPr>
            <a:r>
              <a:rPr lang="x-none" sz="3200" i="1" dirty="0">
                <a:latin typeface="Verdana" pitchFamily="34" charset="0"/>
                <a:cs typeface="Times New Roman" pitchFamily="18" charset="0"/>
              </a:rPr>
              <a:t>ОТВОРЕНЕ</a:t>
            </a:r>
            <a:r>
              <a:rPr lang="sr-Latn-CS" sz="3200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3200" i="1" dirty="0">
                <a:latin typeface="Verdana" pitchFamily="34" charset="0"/>
                <a:cs typeface="Times New Roman" pitchFamily="18" charset="0"/>
              </a:rPr>
              <a:t>ПОВРЕДЕ</a:t>
            </a:r>
            <a:r>
              <a:rPr lang="sr-Latn-CS" sz="3200" i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x-none" sz="3200" i="1" dirty="0">
                <a:latin typeface="Verdana" pitchFamily="34" charset="0"/>
                <a:cs typeface="Times New Roman" pitchFamily="18" charset="0"/>
              </a:rPr>
              <a:t>ЈЕДЊАКА</a:t>
            </a:r>
            <a:endParaRPr lang="sr-Latn-CS" sz="3200" i="1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id="{B7A42F20-D15B-48DD-8CE1-AE9E92348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7F75C1A-1E9C-4261-B849-CD5CA5B565BA}" type="slidenum">
              <a:rPr lang="sr-Latn-CS" altLang="en-US" sz="1200"/>
              <a:pPr eaLnBrk="1" hangingPunct="1"/>
              <a:t>9</a:t>
            </a:fld>
            <a:endParaRPr lang="sr-Latn-CS" altLang="en-US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99</TotalTime>
  <Words>2872</Words>
  <Application>Microsoft Office PowerPoint</Application>
  <PresentationFormat>Widescreen</PresentationFormat>
  <Paragraphs>654</Paragraphs>
  <Slides>70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8" baseType="lpstr"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Vapor Trail</vt:lpstr>
      <vt:lpstr>ХИРУРГИЈА ЈЕДЊАКА</vt:lpstr>
      <vt:lpstr>PowerPoint Presentation</vt:lpstr>
      <vt:lpstr>Симптоми болести једњака:</vt:lpstr>
      <vt:lpstr>Симптоми болести једњака:</vt:lpstr>
      <vt:lpstr>ДИЈАГНОСТИКА ЈЕДЊАКА</vt:lpstr>
      <vt:lpstr>СТРАНА  ТЕЛА  ЈЕДЊАКА</vt:lpstr>
      <vt:lpstr>PowerPoint Presentation</vt:lpstr>
      <vt:lpstr>ПОВРЕДЕ  ЈЕДЊАКА</vt:lpstr>
      <vt:lpstr>ОТВОРЕНЕ ПОВРЕДЕ ЈЕДЊАКА</vt:lpstr>
      <vt:lpstr>ЛЕЧЕЊЕ ПЕРФОРАЦИЈА ЈЕДЊАКА</vt:lpstr>
      <vt:lpstr>КОРОЗИЈЕ  ЈЕДЊАКА</vt:lpstr>
      <vt:lpstr>ЛЕЧЕЊЕ КОРОЗИЈА ЈЕДЊАКА</vt:lpstr>
      <vt:lpstr>ВАРИКСИ ЈЕДЊАКА</vt:lpstr>
      <vt:lpstr>PowerPoint Presentation</vt:lpstr>
      <vt:lpstr>ЛЕЧЕЊЕ ВАРИКСА ЈЕДЊАКА</vt:lpstr>
      <vt:lpstr>PowerPoint Presentation</vt:lpstr>
      <vt:lpstr>КАРДИОСПАЗАМ-ACHALASIA</vt:lpstr>
      <vt:lpstr>PowerPoint Presentation</vt:lpstr>
      <vt:lpstr>КАРДИОСПАЗАМ-ACHALASIA</vt:lpstr>
      <vt:lpstr>ЛЕЧЕЊЕ   АХАЛАЗИЈЕ</vt:lpstr>
      <vt:lpstr>ДИВЕРТИКУЛИ  ЈЕДЊАКА</vt:lpstr>
      <vt:lpstr>PowerPoint Presentation</vt:lpstr>
      <vt:lpstr>РЕФЛУКС  ЕЗОФАГИТИС  “ГЕРБ”</vt:lpstr>
      <vt:lpstr>ДИЈАГНОСТИКА  ГЕРБ</vt:lpstr>
      <vt:lpstr>ХИРУРГИЈА ЖЕЛУЦА</vt:lpstr>
      <vt:lpstr>PowerPoint Presentation</vt:lpstr>
      <vt:lpstr>СТРАНА ТЕЛА ЖЕЛУЦА</vt:lpstr>
      <vt:lpstr>СТРАНО ТЕЛО ЖЕЛУЦА</vt:lpstr>
      <vt:lpstr>     ПОВРЕДЕ  ЖЕЛУЦА</vt:lpstr>
      <vt:lpstr>KOROZIVNA STENOZA ANTRUMA I PILORUSA</vt:lpstr>
      <vt:lpstr>  Ацидопептички  улкус</vt:lpstr>
      <vt:lpstr>      УЛКУСНА  ДИЈАТЕЗА</vt:lpstr>
      <vt:lpstr>    КЛИНИЧКИ  ЗНАЦИ  ДУ</vt:lpstr>
      <vt:lpstr>    СПЕЦИФИЧНОСТИ  ДУОДЕНАЛНОГ  УЛКУСА</vt:lpstr>
      <vt:lpstr>      ДИЈАГНОСТИКА   ДУ</vt:lpstr>
      <vt:lpstr>RTG ULKUSA DUODENUMA NA BULBUSU</vt:lpstr>
      <vt:lpstr>КОМПЛИКАЦИЈЕ   ДУ</vt:lpstr>
      <vt:lpstr>            ЛЕЧЕЊЕ   ДУ</vt:lpstr>
      <vt:lpstr>    МЕДИКАМЕТОЗНО ЛЕЧЕЊЕ   ДУ</vt:lpstr>
      <vt:lpstr>ŽELUDAČNI ULKUSI- ŽU</vt:lpstr>
      <vt:lpstr>ETIOLOGIJA ŽU</vt:lpstr>
      <vt:lpstr>DIJAGNOSTIKA  ŽU</vt:lpstr>
      <vt:lpstr>LEČENJE  ŽU</vt:lpstr>
      <vt:lpstr>ŽELUDAČNI ULKUS</vt:lpstr>
      <vt:lpstr>KRVAREĆI ULKUSI</vt:lpstr>
      <vt:lpstr>PERFORATIVNI ULKUSI</vt:lpstr>
      <vt:lpstr>BENIGNI TUMORI ŽELUCA</vt:lpstr>
      <vt:lpstr>PowerPoint Presentation</vt:lpstr>
      <vt:lpstr>KARCINOM ŽELUCA- KŽ</vt:lpstr>
      <vt:lpstr>KLASIFIKACIJE  KŽ</vt:lpstr>
      <vt:lpstr>PH- PODELA  KŽ</vt:lpstr>
      <vt:lpstr>KLINIČKA SLIKA  KŽ</vt:lpstr>
      <vt:lpstr>LEČENJE  KŽ</vt:lpstr>
      <vt:lpstr> </vt:lpstr>
      <vt:lpstr> </vt:lpstr>
      <vt:lpstr>ФИЗИОЛОГИЈА ТАНКОГ ЦРЕВА</vt:lpstr>
      <vt:lpstr>ЕНДОКРИНА ФУНКЦИЈА ТАНКОГ ЦРЕВА</vt:lpstr>
      <vt:lpstr>ЕТИОЛОГИЈА CROHN - ОВЕ БОЛЕСТ</vt:lpstr>
      <vt:lpstr> КОМПЛИКАЦИЈЕ CROHN - ОВЕ БОЛЕСТИ</vt:lpstr>
      <vt:lpstr>ДИЈАГНОЗА CROHN - ОВЕ БОЛЕСТ</vt:lpstr>
      <vt:lpstr>МЕДИКАЛНИ ТРЕТМАН КРОНОВЕ БОЛЕСТИ</vt:lpstr>
      <vt:lpstr>ОСТАЛА ИНФЛАМАТОРНА ОБОЛЕЊА ТАНКОГ ЦРЕВА</vt:lpstr>
      <vt:lpstr>ТУМОРИ ТАНКОГ ЦРЕВА</vt:lpstr>
      <vt:lpstr>БЕНИГНИ ТУМОРИ ТАНКОГ ЦРЕВА</vt:lpstr>
      <vt:lpstr>МАЛИГНИ ТУМОРИ ТАНКОГ ЦРЕВА</vt:lpstr>
      <vt:lpstr>КАРЦИНОИДНИ СИНДРОМ</vt:lpstr>
      <vt:lpstr>PowerPoint Presentation</vt:lpstr>
      <vt:lpstr>PowerPoint Presentation</vt:lpstr>
      <vt:lpstr>PowerPoint Presentation</vt:lpstr>
      <vt:lpstr>ОСТАЛА ОБОЉЕЊА ТАНКОГ ЦРЕВА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АСЕПСА И АНТИСЕПСА</dc:title>
  <dc:creator>Nenad Markovic</dc:creator>
  <cp:lastModifiedBy>Nenad Markovic</cp:lastModifiedBy>
  <cp:revision>12</cp:revision>
  <dcterms:created xsi:type="dcterms:W3CDTF">2021-01-17T08:54:47Z</dcterms:created>
  <dcterms:modified xsi:type="dcterms:W3CDTF">2021-02-02T19:51:38Z</dcterms:modified>
</cp:coreProperties>
</file>